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3" r:id="rId2"/>
    <p:sldId id="266" r:id="rId3"/>
    <p:sldId id="267" r:id="rId4"/>
    <p:sldId id="256" r:id="rId5"/>
    <p:sldId id="259" r:id="rId6"/>
    <p:sldId id="265" r:id="rId7"/>
    <p:sldId id="257" r:id="rId8"/>
    <p:sldId id="264" r:id="rId9"/>
    <p:sldId id="260" r:id="rId10"/>
    <p:sldId id="261" r:id="rId11"/>
    <p:sldId id="262" r:id="rId12"/>
    <p:sldId id="271" r:id="rId13"/>
    <p:sldId id="270" r:id="rId14"/>
    <p:sldId id="269" r:id="rId15"/>
    <p:sldId id="284" r:id="rId16"/>
    <p:sldId id="28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454" autoAdjust="0"/>
  </p:normalViewPr>
  <p:slideViewPr>
    <p:cSldViewPr snapToGrid="0">
      <p:cViewPr>
        <p:scale>
          <a:sx n="87" d="100"/>
          <a:sy n="87" d="100"/>
        </p:scale>
        <p:origin x="-36" y="-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C2C33-FA62-4A1C-90A6-D243AB18D452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5792-E1D4-4617-9F1F-E64344833C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33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5792-E1D4-4617-9F1F-E64344833C4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71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5792-E1D4-4617-9F1F-E64344833C45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45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495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63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8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647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42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09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470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099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0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87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219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CD4C6-E478-4866-9F8D-66DEF8F10529}" type="datetimeFigureOut">
              <a:rPr lang="th-TH" smtClean="0"/>
              <a:t>28/12/63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B4B5-A762-42F7-A33E-835355F0A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43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5852157" y="-1795881"/>
            <a:ext cx="7863840" cy="755435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60519" y="805819"/>
            <a:ext cx="4604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สื่อประกอบการสอน</a:t>
            </a:r>
            <a:b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วิชาคณิตศาสตร์พื้นฐาน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32102)</a:t>
            </a:r>
          </a:p>
          <a:p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ชั้นมัธยมศึกษาปีที่ 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4884" y="4295755"/>
            <a:ext cx="6722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ครูผู้สอน นางสาวสุปรียา  มูลเพ็ง 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485250" y="613459"/>
            <a:ext cx="53902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 A T H </a:t>
            </a:r>
            <a:endParaRPr lang="th-TH" sz="9600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836898" y="1398289"/>
            <a:ext cx="50386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สถิติ</a:t>
            </a:r>
            <a:endParaRPr lang="th-TH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1026" name="Picture 2" descr="สถิติจำนวนนักศึกษาที่ลงทะเบียน มหาวิทยาลัยราชภัฏบุรีรัมย์ -  สำนักส่งเสริมวิชาการและงานทะเบียน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7" b="96094" l="1597" r="98603">
                        <a14:foregroundMark x1="21158" y1="18945" x2="21158" y2="1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242074"/>
            <a:ext cx="4772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50711" y="914401"/>
            <a:ext cx="113412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โรงพยาบาลส่งเสริมสุขภาพตำบลแห่งหนึ่งได้สำรวจหมู่เลือดในระบบ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ABO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ของชาวบ้านที่อาศัยอยู่ใกล้โรงพยาบาลจำนวน 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 ได้ผลสำรวจดังนี้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59809" y="2489903"/>
            <a:ext cx="5036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	B 	O 	AB	O 	</a:t>
            </a:r>
            <a:b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 	AB	O 	B	A</a:t>
            </a:r>
            <a:r>
              <a:rPr lang="en-US" sz="3200" dirty="0" smtClean="0">
                <a:solidFill>
                  <a:schemeClr val="bg1"/>
                </a:solidFill>
              </a:rPr>
              <a:t>	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50711" y="3530441"/>
            <a:ext cx="493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	O 	A	B	AB	</a:t>
            </a:r>
            <a:b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	B	AB	O	B</a:t>
            </a:r>
            <a:r>
              <a:rPr lang="en-US" sz="3200" dirty="0" smtClean="0">
                <a:solidFill>
                  <a:schemeClr val="bg1"/>
                </a:solidFill>
              </a:rPr>
              <a:t>	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50711" y="4570979"/>
            <a:ext cx="481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	B	O	O	A	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A	O	B	O</a:t>
            </a:r>
            <a:endParaRPr lang="th-TH" sz="3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359" y="352386"/>
            <a:ext cx="6490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การนำเสนอข้อมูลเชิงคุณภาพด้วยตารางความถี่</a:t>
            </a:r>
            <a:endParaRPr lang="th-TH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69209"/>
              </p:ext>
            </p:extLst>
          </p:nvPr>
        </p:nvGraphicFramePr>
        <p:xfrm>
          <a:off x="7077502" y="2615189"/>
          <a:ext cx="367693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67"/>
                <a:gridCol w="1838467"/>
              </a:tblGrid>
              <a:tr h="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ตัวเชื่อมต่อตรง 10"/>
          <p:cNvCxnSpPr/>
          <p:nvPr/>
        </p:nvCxnSpPr>
        <p:spPr>
          <a:xfrm>
            <a:off x="6045959" y="2271539"/>
            <a:ext cx="0" cy="4061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7508794" y="2615189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836494" y="3177204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46112" y="3700424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765161" y="4223644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824472" y="4746864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dirty="0"/>
          </a:p>
        </p:txBody>
      </p:sp>
      <p:cxnSp>
        <p:nvCxnSpPr>
          <p:cNvPr id="22" name="ตัวเชื่อมต่อตรง 21"/>
          <p:cNvCxnSpPr/>
          <p:nvPr/>
        </p:nvCxnSpPr>
        <p:spPr>
          <a:xfrm flipV="1">
            <a:off x="859809" y="2615189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4472045" y="3138409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2693415" y="3676635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flipV="1">
            <a:off x="4472045" y="4719036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1744767" y="5240393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9565909" y="3171032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/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flipV="1">
            <a:off x="1719409" y="2615189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flipV="1">
            <a:off x="837063" y="3135478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flipV="1">
            <a:off x="3559074" y="3151903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flipV="1">
            <a:off x="3575906" y="3621878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flipV="1">
            <a:off x="1744766" y="4163175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V="1">
            <a:off x="4462427" y="4224478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 flipV="1">
            <a:off x="1744766" y="4701866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V="1">
            <a:off x="3575905" y="5240393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ผืนผ้า 38"/>
          <p:cNvSpPr/>
          <p:nvPr/>
        </p:nvSpPr>
        <p:spPr>
          <a:xfrm>
            <a:off x="9565909" y="3723428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9565909" y="4221232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9494978" y="4719036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9239741" y="2612998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7645754" y="5217577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endParaRPr lang="th-TH" b="1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9481066" y="5230967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b="1" dirty="0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5689806" y="1483787"/>
            <a:ext cx="852985" cy="47162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9385574" y="5266192"/>
            <a:ext cx="729728" cy="382005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0" name="กลุ่ม 59"/>
          <p:cNvGrpSpPr/>
          <p:nvPr/>
        </p:nvGrpSpPr>
        <p:grpSpPr>
          <a:xfrm>
            <a:off x="6116298" y="1955409"/>
            <a:ext cx="5025314" cy="3546594"/>
            <a:chOff x="6116298" y="1955409"/>
            <a:chExt cx="5025314" cy="3546594"/>
          </a:xfrm>
        </p:grpSpPr>
        <p:cxnSp>
          <p:nvCxnSpPr>
            <p:cNvPr id="53" name="ตัวเชื่อมต่อตรง 52"/>
            <p:cNvCxnSpPr/>
            <p:nvPr/>
          </p:nvCxnSpPr>
          <p:spPr>
            <a:xfrm>
              <a:off x="6116298" y="1955409"/>
              <a:ext cx="0" cy="196948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/>
            <p:cNvCxnSpPr/>
            <p:nvPr/>
          </p:nvCxnSpPr>
          <p:spPr>
            <a:xfrm>
              <a:off x="6116298" y="2152357"/>
              <a:ext cx="5025314" cy="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/>
            <p:cNvCxnSpPr/>
            <p:nvPr/>
          </p:nvCxnSpPr>
          <p:spPr>
            <a:xfrm>
              <a:off x="11141612" y="2152357"/>
              <a:ext cx="0" cy="334022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/>
            <p:cNvCxnSpPr/>
            <p:nvPr/>
          </p:nvCxnSpPr>
          <p:spPr>
            <a:xfrm flipH="1">
              <a:off x="10115302" y="5502003"/>
              <a:ext cx="1026310" cy="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8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7" grpId="0"/>
      <p:bldP spid="39" grpId="0"/>
      <p:bldP spid="40" grpId="0"/>
      <p:bldP spid="41" grpId="0"/>
      <p:bldP spid="42" grpId="0"/>
      <p:bldP spid="43" grpId="0"/>
      <p:bldP spid="44" grpId="0"/>
      <p:bldP spid="47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302070" y="277533"/>
            <a:ext cx="113412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โรงพยาบาลส่งเสริมสุขภาพตำบลแห่งหนึ่งได้สำรวจหมู่เลือดในระบบ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ABO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ของชาวบ้านที่อาศัยอยู่ใกล้โรงพยาบาลจำนวน 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 ได้ผลสำรวจดังนี้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377"/>
              </p:ext>
            </p:extLst>
          </p:nvPr>
        </p:nvGraphicFramePr>
        <p:xfrm>
          <a:off x="831447" y="1841466"/>
          <a:ext cx="367693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67"/>
                <a:gridCol w="1838467"/>
              </a:tblGrid>
              <a:tr h="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262739" y="1841466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90439" y="2403481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00057" y="2926701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19106" y="3449921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78417" y="3973141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19854" y="2397309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19854" y="2949705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319854" y="3447509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48923" y="3945313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93686" y="1839275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399699" y="4443854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endParaRPr lang="th-TH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235011" y="4457244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b="1" dirty="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5143515" y="1546887"/>
            <a:ext cx="140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สรุปได้ว่า </a:t>
            </a:r>
            <a:endParaRPr lang="th-TH" sz="3200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5153133" y="2148261"/>
            <a:ext cx="679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ฐานนิยมคือ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 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 (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เยอะที่สุดคือมีจำนวน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5143515" y="2658919"/>
            <a:ext cx="70160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จากการสำรวจหมู่เลือดของชาวบ้าน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ที่อาศัยอยู่ใกล้โรงพยาบาลจำนวน 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 พบว่า ชาวบ้านมี</a:t>
            </a:r>
            <a:b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หมู่เลือด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มีจำนวน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b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หมู่เลือด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มี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b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หมู่เลือด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b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มี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ชาวบ้านส่วนใหญ่ มีหมู่เลือด </a:t>
            </a:r>
            <a:r>
              <a:rPr lang="en-US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76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50711" y="914401"/>
            <a:ext cx="113412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โรงพยาบาลส่งเสริมสุขภาพตำบลแห่งหนึ่งได้สำรวจหมู่เลือดในระบบ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ABO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ของชาวบ้านที่อาศัยอยู่ใกล้โรงพยาบาลจำนวน 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 ได้ผลสำรวจดังนี้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59809" y="2489903"/>
            <a:ext cx="5036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	B 	O 	AB	O 	</a:t>
            </a:r>
            <a:b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 	AB	O 	B	A</a:t>
            </a:r>
            <a:r>
              <a:rPr lang="en-US" sz="3200" dirty="0" smtClean="0">
                <a:solidFill>
                  <a:schemeClr val="bg1"/>
                </a:solidFill>
              </a:rPr>
              <a:t>	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50711" y="3530441"/>
            <a:ext cx="493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	O 	A	B	AB	</a:t>
            </a:r>
            <a:b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	B	AB	O	B</a:t>
            </a:r>
            <a:r>
              <a:rPr lang="en-US" sz="3200" dirty="0" smtClean="0">
                <a:solidFill>
                  <a:schemeClr val="bg1"/>
                </a:solidFill>
              </a:rPr>
              <a:t>	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50711" y="4570979"/>
            <a:ext cx="481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	B	O	O	A	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A	O	B	O</a:t>
            </a:r>
            <a:endParaRPr lang="th-TH" sz="3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359" y="352386"/>
            <a:ext cx="6490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การนำเสนอข้อมูลเชิงคุณภาพด้วยตารางความถี่</a:t>
            </a:r>
            <a:endParaRPr lang="th-TH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7077502" y="2615189"/>
          <a:ext cx="367693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67"/>
                <a:gridCol w="1838467"/>
              </a:tblGrid>
              <a:tr h="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ตัวเชื่อมต่อตรง 10"/>
          <p:cNvCxnSpPr/>
          <p:nvPr/>
        </p:nvCxnSpPr>
        <p:spPr>
          <a:xfrm>
            <a:off x="6045959" y="2271539"/>
            <a:ext cx="0" cy="4061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7508794" y="2615189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836494" y="3177204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46112" y="3700424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765161" y="4223644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824472" y="4746864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dirty="0"/>
          </a:p>
        </p:txBody>
      </p:sp>
      <p:cxnSp>
        <p:nvCxnSpPr>
          <p:cNvPr id="22" name="ตัวเชื่อมต่อตรง 21"/>
          <p:cNvCxnSpPr/>
          <p:nvPr/>
        </p:nvCxnSpPr>
        <p:spPr>
          <a:xfrm flipV="1">
            <a:off x="859809" y="2615189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4472045" y="3138409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2693415" y="3676635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flipV="1">
            <a:off x="4472045" y="4719036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1744767" y="5240393"/>
            <a:ext cx="382137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9565909" y="3171032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/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flipV="1">
            <a:off x="1719409" y="2615189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flipV="1">
            <a:off x="837063" y="3135478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flipV="1">
            <a:off x="3559074" y="3151903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flipV="1">
            <a:off x="3575906" y="3621878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flipV="1">
            <a:off x="1744766" y="4163175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V="1">
            <a:off x="4462427" y="4224478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 flipV="1">
            <a:off x="1744766" y="4701866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V="1">
            <a:off x="3575905" y="5240393"/>
            <a:ext cx="382137" cy="261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ผืนผ้า 38"/>
          <p:cNvSpPr/>
          <p:nvPr/>
        </p:nvSpPr>
        <p:spPr>
          <a:xfrm>
            <a:off x="9565909" y="3723428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9565909" y="4221232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9494978" y="4719036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9239741" y="2612998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7645754" y="5217577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endParaRPr lang="th-TH" b="1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9481066" y="5230967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b="1" dirty="0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5689806" y="1483787"/>
            <a:ext cx="852985" cy="47162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9385574" y="5266192"/>
            <a:ext cx="729728" cy="382005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0" name="กลุ่ม 59"/>
          <p:cNvGrpSpPr/>
          <p:nvPr/>
        </p:nvGrpSpPr>
        <p:grpSpPr>
          <a:xfrm>
            <a:off x="6116298" y="1955409"/>
            <a:ext cx="5025314" cy="3546594"/>
            <a:chOff x="6116298" y="1955409"/>
            <a:chExt cx="5025314" cy="3546594"/>
          </a:xfrm>
        </p:grpSpPr>
        <p:cxnSp>
          <p:nvCxnSpPr>
            <p:cNvPr id="53" name="ตัวเชื่อมต่อตรง 52"/>
            <p:cNvCxnSpPr/>
            <p:nvPr/>
          </p:nvCxnSpPr>
          <p:spPr>
            <a:xfrm>
              <a:off x="6116298" y="1955409"/>
              <a:ext cx="0" cy="196948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/>
            <p:cNvCxnSpPr/>
            <p:nvPr/>
          </p:nvCxnSpPr>
          <p:spPr>
            <a:xfrm>
              <a:off x="6116298" y="2152357"/>
              <a:ext cx="5025314" cy="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/>
            <p:cNvCxnSpPr/>
            <p:nvPr/>
          </p:nvCxnSpPr>
          <p:spPr>
            <a:xfrm>
              <a:off x="11141612" y="2152357"/>
              <a:ext cx="0" cy="334022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/>
            <p:cNvCxnSpPr/>
            <p:nvPr/>
          </p:nvCxnSpPr>
          <p:spPr>
            <a:xfrm flipH="1">
              <a:off x="10115302" y="5502003"/>
              <a:ext cx="1026310" cy="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9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49989"/>
              </p:ext>
            </p:extLst>
          </p:nvPr>
        </p:nvGraphicFramePr>
        <p:xfrm>
          <a:off x="787544" y="2315291"/>
          <a:ext cx="367693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67"/>
                <a:gridCol w="1838467"/>
              </a:tblGrid>
              <a:tr h="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218836" y="2315291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6536" y="2877306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56154" y="3400526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5203" y="3923746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34514" y="4446966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75951" y="2871134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75951" y="3423530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75951" y="3921334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05020" y="4419138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49783" y="231310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355796" y="4917679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endParaRPr lang="th-TH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191108" y="4931069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83591" y="876759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ความถี่สัมพัทธ์ </a:t>
            </a:r>
            <a:endParaRPr lang="th-TH" sz="3200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25028" y="876759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79154" y="876759"/>
            <a:ext cx="76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สัดส่วนของความถี่แต่ละข้อมูล เทียบกับความถี่ของข้อมูลทั้งหมด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543963" y="2462174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ความถี่สัมพัทธ์ </a:t>
            </a:r>
            <a:endParaRPr lang="th-TH" sz="3200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339991" y="246217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(สัดส่วน)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8561777" y="2492951"/>
            <a:ext cx="33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9176627" y="2396531"/>
            <a:ext cx="113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9176627" y="2852380"/>
            <a:ext cx="805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กล่องข้อความ 24"/>
          <p:cNvSpPr txBox="1"/>
          <p:nvPr/>
        </p:nvSpPr>
        <p:spPr>
          <a:xfrm>
            <a:off x="8900521" y="2919751"/>
            <a:ext cx="177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ความถี่ทั้งหมด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545603" y="3935414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ความถี่สัมพัทธ์ </a:t>
            </a:r>
            <a:endParaRPr lang="th-TH" sz="32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7341631" y="3935414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(ร้อยละ)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8563417" y="3966191"/>
            <a:ext cx="33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9178267" y="3869771"/>
            <a:ext cx="113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9178267" y="4325620"/>
            <a:ext cx="805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8902161" y="4392991"/>
            <a:ext cx="177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ความถี่ทั้งหมด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กล่องข้อความ 31"/>
              <p:cNvSpPr txBox="1"/>
              <p:nvPr/>
            </p:nvSpPr>
            <p:spPr>
              <a:xfrm>
                <a:off x="10344006" y="3977367"/>
                <a:ext cx="668740" cy="53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th-T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กล่องข้อความ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006" y="3977367"/>
                <a:ext cx="668740" cy="5348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กล่องข้อความ 32"/>
          <p:cNvSpPr txBox="1"/>
          <p:nvPr/>
        </p:nvSpPr>
        <p:spPr>
          <a:xfrm>
            <a:off x="10856781" y="3968971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91310"/>
              </p:ext>
            </p:extLst>
          </p:nvPr>
        </p:nvGraphicFramePr>
        <p:xfrm>
          <a:off x="790504" y="2394357"/>
          <a:ext cx="367693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67"/>
                <a:gridCol w="1838467"/>
              </a:tblGrid>
              <a:tr h="0"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1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279480" y="2872162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หมู่เลือด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35848" y="3809202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45466" y="4332422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64515" y="4855642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AB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3826" y="5378862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65263" y="3803030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65263" y="4355426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65263" y="4853230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194332" y="5351034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95722" y="2872162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345108" y="5849575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endParaRPr lang="th-TH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180420" y="5862965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b="1" dirty="0"/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21316"/>
              </p:ext>
            </p:extLst>
          </p:nvPr>
        </p:nvGraphicFramePr>
        <p:xfrm>
          <a:off x="4491321" y="2411758"/>
          <a:ext cx="3676934" cy="394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67"/>
                <a:gridCol w="1838467"/>
              </a:tblGrid>
              <a:tr h="684601"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ความถี่สัมพัทธ์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66526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91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8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69241" y="472450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 แบบฝึกหัด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ข้อ)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82387" y="1257870"/>
            <a:ext cx="646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เพราะมีการสุ่มตัวอย่างไปหาข้อสรุป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82388" y="1864293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พรรณนา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82387" y="2470716"/>
            <a:ext cx="668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2388" y="3077139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พรรณนา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82388" y="3683562"/>
            <a:ext cx="646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82387" y="4289985"/>
            <a:ext cx="597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พรรณนา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82388" y="4896408"/>
            <a:ext cx="646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82387" y="5502834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925635" y="595561"/>
            <a:ext cx="197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5/11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69241" y="472450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 แบบฝึกหัด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98310" y="1118781"/>
            <a:ext cx="10349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733266" y="1118781"/>
            <a:ext cx="913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ฐานนิยม คือ มานพ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ได้รับคะแนนเสียง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33266" y="1796958"/>
            <a:ext cx="913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คนที่ได้รับคะแนนคัดเลือกมากที่สุดคือ มานพ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(M)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คัดเลือกรองลงมาคือ ปรียาพร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คัดเลือกน้อยที่สุด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อำพล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33266" y="3932495"/>
            <a:ext cx="596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สุ่มเฉลยจากสมุด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98310" y="3932494"/>
            <a:ext cx="10349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925635" y="595561"/>
            <a:ext cx="197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5/11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59391" y="245662"/>
            <a:ext cx="113412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ตารางความถี่จำแนกสองทางของกีฬาที่พนักงานฝายผลิตและฝายขายของบริษัทแห่งหนึ่งชอบเล่น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80636"/>
              </p:ext>
            </p:extLst>
          </p:nvPr>
        </p:nvGraphicFramePr>
        <p:xfrm>
          <a:off x="2143455" y="1251928"/>
          <a:ext cx="6981615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2082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กีฬาที่ชอบเล่น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วิ่ง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ฟุตบอล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ปิงปอง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แบดมินตัน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ฝ่ายผลิต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ฝ่ายขาย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23688" y="3956802"/>
            <a:ext cx="10122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พนักงานฝ่ายผลิตที่ชอบเล่นกีฬาแบ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มินตัน  คิดเป็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ร้อยละเท่าใดของ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ฝ่ายผลิตทั้งหมด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253" y="4480022"/>
            <a:ext cx="727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 </a:t>
            </a:r>
            <a:endParaRPr lang="th-TH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712280" y="4334909"/>
            <a:ext cx="40124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1416434" y="4480022"/>
            <a:ext cx="4434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พนักงานฝ่ายผลิตที่ชอบเล่นกีฬาแบดมินตัน 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850661" y="4480022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376099" y="4480022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7129008" y="4334909"/>
            <a:ext cx="24816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1412695" y="5003242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พนักงานฝ่ายผลิตทั้งหมด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205138" y="5003242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730576" y="5003242"/>
            <a:ext cx="23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+ 6 + 10 + 12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7172234" y="5003242"/>
            <a:ext cx="119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 36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8159379" y="4395272"/>
            <a:ext cx="0" cy="15996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8273162" y="4605969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9224800" y="4585546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10133512" y="4594996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558042" y="4383948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10645445" y="4847156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สี่เหลี่ยมผืนผ้า 33"/>
          <p:cNvSpPr/>
          <p:nvPr/>
        </p:nvSpPr>
        <p:spPr>
          <a:xfrm>
            <a:off x="10565434" y="49484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36</a:t>
            </a:r>
            <a:endParaRPr lang="th-T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กล่องข้อความ 34"/>
              <p:cNvSpPr txBox="1"/>
              <p:nvPr/>
            </p:nvSpPr>
            <p:spPr>
              <a:xfrm>
                <a:off x="11007113" y="4594996"/>
                <a:ext cx="668740" cy="53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th-T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กล่องข้อความ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113" y="4594996"/>
                <a:ext cx="668740" cy="5348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กล่องข้อความ 35"/>
          <p:cNvSpPr txBox="1"/>
          <p:nvPr/>
        </p:nvSpPr>
        <p:spPr>
          <a:xfrm>
            <a:off x="11519888" y="4586600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10052403" y="5492001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0503609" y="547166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33.33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580413" y="5567390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637003" y="5567390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33.33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223687" y="6101735"/>
            <a:ext cx="10122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พนักงานฝายขายที่ชอบเล่นกีฬาปิงปอง  คิดเป็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ร้อยละเท่าใดของ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ฝ่ายขายทั้งหมด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8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19722" y="615335"/>
            <a:ext cx="10122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พนักงานฝ่ายขายที่ชอบเล่นกีฬาปิงปอง  คิดเป็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ร้อยละเท่าใดของ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ฝ่ายขายทั้งหมด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1176304" y="1078885"/>
            <a:ext cx="40124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7565737" y="1078885"/>
            <a:ext cx="248161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/>
          <p:nvPr/>
        </p:nvSpPr>
        <p:spPr>
          <a:xfrm>
            <a:off x="367834" y="1423288"/>
            <a:ext cx="727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 </a:t>
            </a:r>
            <a:endParaRPr lang="th-TH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3015" y="1423288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ขายที่ชอบเล่นกีฬาปิงปอง 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647242" y="1423288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172680" y="1423288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09276" y="1946508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ขายทั้งหมด</a:t>
            </a: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834890" y="1969631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272094" y="1946508"/>
            <a:ext cx="222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 + 6 + 8 + 4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200552" y="1958070"/>
            <a:ext cx="119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 24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145334" y="2706148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096972" y="2685725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3005684" y="2695175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3525353" y="2443732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3517617" y="2947335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20"/>
          <p:cNvSpPr/>
          <p:nvPr/>
        </p:nvSpPr>
        <p:spPr>
          <a:xfrm>
            <a:off x="3437606" y="304862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th-T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กล่องข้อความ 21"/>
              <p:cNvSpPr txBox="1"/>
              <p:nvPr/>
            </p:nvSpPr>
            <p:spPr>
              <a:xfrm>
                <a:off x="3879285" y="2695175"/>
                <a:ext cx="668740" cy="53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th-T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กล่องข้อความ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85" y="2695175"/>
                <a:ext cx="668740" cy="5348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กล่องข้อความ 22"/>
          <p:cNvSpPr txBox="1"/>
          <p:nvPr/>
        </p:nvSpPr>
        <p:spPr>
          <a:xfrm>
            <a:off x="4392060" y="2686779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2924575" y="3592180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375781" y="3571846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33.33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81710" y="4284865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638300" y="4284865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33.33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8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53412"/>
              </p:ext>
            </p:extLst>
          </p:nvPr>
        </p:nvGraphicFramePr>
        <p:xfrm>
          <a:off x="2348171" y="173755"/>
          <a:ext cx="6981615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2082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กีฬาที่ชอบเล่น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วิ่ง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ฟุตบอล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ปิงปอง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แบดมินตัน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ฝ่ายผลิต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ฝ่ายขาย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สี่เหลี่ยมผืนผ้า 47"/>
          <p:cNvSpPr/>
          <p:nvPr/>
        </p:nvSpPr>
        <p:spPr>
          <a:xfrm>
            <a:off x="1479281" y="2498726"/>
            <a:ext cx="8647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พนักงานทั้งสองแผกที่ชอบเล่นกีฬาปิงปอง  คิดเป็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ร้อยละเท่าใดของพนักงานทั้งหมด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9" name="ตัวเชื่อมต่อตรง 48"/>
          <p:cNvCxnSpPr/>
          <p:nvPr/>
        </p:nvCxnSpPr>
        <p:spPr>
          <a:xfrm>
            <a:off x="1842003" y="2962276"/>
            <a:ext cx="40124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8152591" y="2962276"/>
            <a:ext cx="185121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สี่เหลี่ยมผืนผ้า 50"/>
          <p:cNvSpPr/>
          <p:nvPr/>
        </p:nvSpPr>
        <p:spPr>
          <a:xfrm>
            <a:off x="954688" y="3306679"/>
            <a:ext cx="727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 </a:t>
            </a:r>
            <a:endParaRPr lang="th-TH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1799869" y="3306679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ขายที่ชอบเล่นกีฬาปิงปอง </a:t>
            </a:r>
            <a:endParaRPr lang="th-TH" dirty="0"/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6234096" y="3306679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4" name="กล่องข้อความ 53"/>
          <p:cNvSpPr txBox="1"/>
          <p:nvPr/>
        </p:nvSpPr>
        <p:spPr>
          <a:xfrm>
            <a:off x="6759534" y="3306679"/>
            <a:ext cx="109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+ 8  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1796130" y="3829899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พนักงานทั้งหมด</a:t>
            </a:r>
            <a:endParaRPr lang="th-TH" dirty="0"/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4421744" y="3853022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7" name="กล่องข้อความ 56"/>
          <p:cNvSpPr txBox="1"/>
          <p:nvPr/>
        </p:nvSpPr>
        <p:spPr>
          <a:xfrm>
            <a:off x="4963378" y="3829899"/>
            <a:ext cx="125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 + 24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1732188" y="4589539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2683826" y="4569116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กล่องข้อความ 60"/>
          <p:cNvSpPr txBox="1"/>
          <p:nvPr/>
        </p:nvSpPr>
        <p:spPr>
          <a:xfrm>
            <a:off x="3592538" y="4578566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2" name="กล่องข้อความ 61"/>
          <p:cNvSpPr txBox="1"/>
          <p:nvPr/>
        </p:nvSpPr>
        <p:spPr>
          <a:xfrm>
            <a:off x="4043692" y="4353119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63" name="ตัวเชื่อมต่อตรง 62"/>
          <p:cNvCxnSpPr/>
          <p:nvPr/>
        </p:nvCxnSpPr>
        <p:spPr>
          <a:xfrm>
            <a:off x="4104471" y="4830726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สี่เหลี่ยมผืนผ้า 63"/>
          <p:cNvSpPr/>
          <p:nvPr/>
        </p:nvSpPr>
        <p:spPr>
          <a:xfrm>
            <a:off x="4047130" y="489946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th-T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กล่องข้อความ 64"/>
              <p:cNvSpPr txBox="1"/>
              <p:nvPr/>
            </p:nvSpPr>
            <p:spPr>
              <a:xfrm>
                <a:off x="4466139" y="4578566"/>
                <a:ext cx="668740" cy="53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th-T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กล่องข้อความ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139" y="4578566"/>
                <a:ext cx="668740" cy="5348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กล่องข้อความ 65"/>
          <p:cNvSpPr txBox="1"/>
          <p:nvPr/>
        </p:nvSpPr>
        <p:spPr>
          <a:xfrm>
            <a:off x="4875833" y="4569116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7" name="กล่องข้อความ 66"/>
          <p:cNvSpPr txBox="1"/>
          <p:nvPr/>
        </p:nvSpPr>
        <p:spPr>
          <a:xfrm>
            <a:off x="3511429" y="5475571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3962635" y="545523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168564" y="6168256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2225154" y="6168256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กล่องข้อความ 71"/>
          <p:cNvSpPr txBox="1"/>
          <p:nvPr/>
        </p:nvSpPr>
        <p:spPr>
          <a:xfrm>
            <a:off x="9408961" y="1253784"/>
            <a:ext cx="70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9408961" y="17770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4" name="กล่องข้อความ 73"/>
          <p:cNvSpPr txBox="1"/>
          <p:nvPr/>
        </p:nvSpPr>
        <p:spPr>
          <a:xfrm>
            <a:off x="6234096" y="3829899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5" name="กล่องข้อความ 74"/>
          <p:cNvSpPr txBox="1"/>
          <p:nvPr/>
        </p:nvSpPr>
        <p:spPr>
          <a:xfrm>
            <a:off x="6515271" y="3853022"/>
            <a:ext cx="79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6" name="กล่องข้อความ 75"/>
          <p:cNvSpPr txBox="1"/>
          <p:nvPr/>
        </p:nvSpPr>
        <p:spPr>
          <a:xfrm>
            <a:off x="7921406" y="3294320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7" name="กล่องข้อความ 76"/>
          <p:cNvSpPr txBox="1"/>
          <p:nvPr/>
        </p:nvSpPr>
        <p:spPr>
          <a:xfrm>
            <a:off x="8202581" y="3317443"/>
            <a:ext cx="79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137159" y="-540849"/>
            <a:ext cx="21242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สถิติ</a:t>
            </a:r>
            <a:endParaRPr lang="th-TH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136920" y="439415"/>
            <a:ext cx="83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กระบวนการของการรวบรวม นำเสนอ วิเคราะห์ และตีความข้อมูล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4900" y="834103"/>
            <a:ext cx="2082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ข้อมูล</a:t>
            </a:r>
            <a:endParaRPr lang="th-TH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199271" y="2380764"/>
            <a:ext cx="3664634" cy="1200329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จำแนกตามการเก็บรวบรวม</a:t>
            </a:r>
            <a:b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(แหล่งที่มาของข้อมูล)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227403" y="4417436"/>
            <a:ext cx="2553287" cy="646331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จำแนกตามลักษณะ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724988" y="2229064"/>
            <a:ext cx="474282" cy="2636045"/>
            <a:chOff x="953590" y="3187735"/>
            <a:chExt cx="474282" cy="2636045"/>
          </a:xfrm>
        </p:grpSpPr>
        <p:cxnSp>
          <p:nvCxnSpPr>
            <p:cNvPr id="14" name="ตัวเชื่อมต่อตรง 13"/>
            <p:cNvCxnSpPr/>
            <p:nvPr/>
          </p:nvCxnSpPr>
          <p:spPr>
            <a:xfrm>
              <a:off x="970671" y="3187735"/>
              <a:ext cx="0" cy="263604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ลูกศรเชื่อมต่อแบบตรง 19"/>
            <p:cNvCxnSpPr/>
            <p:nvPr/>
          </p:nvCxnSpPr>
          <p:spPr>
            <a:xfrm>
              <a:off x="953590" y="3652731"/>
              <a:ext cx="457201" cy="27540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/>
            <p:cNvCxnSpPr/>
            <p:nvPr/>
          </p:nvCxnSpPr>
          <p:spPr>
            <a:xfrm flipV="1">
              <a:off x="970671" y="5810367"/>
              <a:ext cx="457201" cy="159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กลุ่ม 35"/>
          <p:cNvGrpSpPr/>
          <p:nvPr/>
        </p:nvGrpSpPr>
        <p:grpSpPr>
          <a:xfrm>
            <a:off x="4976445" y="2143330"/>
            <a:ext cx="590844" cy="1121197"/>
            <a:chOff x="5205047" y="3102001"/>
            <a:chExt cx="590844" cy="1121197"/>
          </a:xfrm>
        </p:grpSpPr>
        <p:cxnSp>
          <p:nvCxnSpPr>
            <p:cNvPr id="26" name="ตัวเชื่อมต่อตรง 25"/>
            <p:cNvCxnSpPr/>
            <p:nvPr/>
          </p:nvCxnSpPr>
          <p:spPr>
            <a:xfrm>
              <a:off x="5205047" y="3662600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>
              <a:off x="5500469" y="3102001"/>
              <a:ext cx="0" cy="112119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>
              <a:off x="5500469" y="3102001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/>
            <p:cNvCxnSpPr/>
            <p:nvPr/>
          </p:nvCxnSpPr>
          <p:spPr>
            <a:xfrm>
              <a:off x="5500469" y="4218348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สี่เหลี่ยมผืนผ้า 31"/>
          <p:cNvSpPr/>
          <p:nvPr/>
        </p:nvSpPr>
        <p:spPr>
          <a:xfrm>
            <a:off x="5679830" y="1820164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ปฐมภูมิ</a:t>
            </a:r>
            <a:endParaRPr lang="th-TH" sz="3600" dirty="0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5679830" y="3027095"/>
            <a:ext cx="111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ทุติยภูมิ</a:t>
            </a:r>
            <a:endParaRPr lang="th-TH" sz="3600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862469" y="1920532"/>
            <a:ext cx="466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(หาข้อมูลเอง </a:t>
            </a:r>
            <a:r>
              <a:rPr lang="en-US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 แบบสอบถาม สังเกต) </a:t>
            </a:r>
            <a:endParaRPr lang="th-TH" dirty="0">
              <a:solidFill>
                <a:srgbClr val="66FF33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862469" y="3088650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(คนอื่นหาข้อมูลไว้แล้ว) </a:t>
            </a:r>
            <a:endParaRPr lang="th-TH" dirty="0">
              <a:solidFill>
                <a:srgbClr val="66FF33"/>
              </a:solidFill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3914331" y="4067077"/>
            <a:ext cx="590844" cy="940457"/>
            <a:chOff x="5205047" y="3102001"/>
            <a:chExt cx="590844" cy="940457"/>
          </a:xfrm>
        </p:grpSpPr>
        <p:cxnSp>
          <p:nvCxnSpPr>
            <p:cNvPr id="38" name="ตัวเชื่อมต่อตรง 37"/>
            <p:cNvCxnSpPr/>
            <p:nvPr/>
          </p:nvCxnSpPr>
          <p:spPr>
            <a:xfrm>
              <a:off x="5205047" y="3662600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/>
            <p:cNvCxnSpPr/>
            <p:nvPr/>
          </p:nvCxnSpPr>
          <p:spPr>
            <a:xfrm>
              <a:off x="5500469" y="3102001"/>
              <a:ext cx="0" cy="9238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>
              <a:off x="5500469" y="3102001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/>
            <p:cNvCxnSpPr/>
            <p:nvPr/>
          </p:nvCxnSpPr>
          <p:spPr>
            <a:xfrm>
              <a:off x="5500469" y="4042458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สี่เหลี่ยมผืนผ้า 41"/>
          <p:cNvSpPr/>
          <p:nvPr/>
        </p:nvSpPr>
        <p:spPr>
          <a:xfrm>
            <a:off x="4537540" y="3783957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เชิงคุณภาพ</a:t>
            </a:r>
            <a:endParaRPr lang="th-TH" sz="3600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4560265" y="4680997"/>
            <a:ext cx="1515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เชิงปริมาณ</a:t>
            </a:r>
            <a:endParaRPr lang="th-TH" sz="3600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6027444" y="3844498"/>
            <a:ext cx="465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(บอกโดยใช้คุณสมบัติ เช่น เพศ อาชีพ เชื้อชาติ) </a:t>
            </a:r>
            <a:endParaRPr lang="th-TH" dirty="0">
              <a:solidFill>
                <a:srgbClr val="FF66CC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6050281" y="474255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(แสดงถึงจำนวนมากน้อยของข้อมูล)</a:t>
            </a:r>
            <a:endParaRPr lang="th-TH" dirty="0">
              <a:solidFill>
                <a:srgbClr val="FF66CC"/>
              </a:solidFill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724988" y="4851696"/>
            <a:ext cx="474281" cy="1220713"/>
            <a:chOff x="724988" y="4851696"/>
            <a:chExt cx="474281" cy="1220713"/>
          </a:xfrm>
        </p:grpSpPr>
        <p:cxnSp>
          <p:nvCxnSpPr>
            <p:cNvPr id="3" name="ตัวเชื่อมต่อตรง 2"/>
            <p:cNvCxnSpPr/>
            <p:nvPr/>
          </p:nvCxnSpPr>
          <p:spPr>
            <a:xfrm>
              <a:off x="724988" y="4851696"/>
              <a:ext cx="0" cy="121911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ลูกศรเชื่อมต่อแบบตรง 45"/>
            <p:cNvCxnSpPr/>
            <p:nvPr/>
          </p:nvCxnSpPr>
          <p:spPr>
            <a:xfrm flipV="1">
              <a:off x="742068" y="6070815"/>
              <a:ext cx="457201" cy="159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กล่องข้อความ 46"/>
          <p:cNvSpPr txBox="1"/>
          <p:nvPr/>
        </p:nvSpPr>
        <p:spPr>
          <a:xfrm>
            <a:off x="1227403" y="5832391"/>
            <a:ext cx="3141397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ระยะเวลาที่จัดเก็บข้อมูล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4368800" y="5734839"/>
            <a:ext cx="606978" cy="700882"/>
            <a:chOff x="5205047" y="3278678"/>
            <a:chExt cx="606978" cy="700882"/>
          </a:xfrm>
        </p:grpSpPr>
        <p:cxnSp>
          <p:nvCxnSpPr>
            <p:cNvPr id="49" name="ตัวเชื่อมต่อตรง 48"/>
            <p:cNvCxnSpPr/>
            <p:nvPr/>
          </p:nvCxnSpPr>
          <p:spPr>
            <a:xfrm>
              <a:off x="5205047" y="3662600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/>
            <p:cNvCxnSpPr/>
            <p:nvPr/>
          </p:nvCxnSpPr>
          <p:spPr>
            <a:xfrm>
              <a:off x="5500469" y="3278678"/>
              <a:ext cx="0" cy="70088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/>
            <p:cNvCxnSpPr/>
            <p:nvPr/>
          </p:nvCxnSpPr>
          <p:spPr>
            <a:xfrm>
              <a:off x="5500469" y="3278678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/>
            <p:cNvCxnSpPr/>
            <p:nvPr/>
          </p:nvCxnSpPr>
          <p:spPr>
            <a:xfrm>
              <a:off x="5516603" y="3979560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สี่เหลี่ยมผืนผ้า 52"/>
          <p:cNvSpPr/>
          <p:nvPr/>
        </p:nvSpPr>
        <p:spPr>
          <a:xfrm>
            <a:off x="5011179" y="5424484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ข้อมูลอนุกรมเวลา</a:t>
            </a:r>
            <a:endParaRPr lang="th-TH" sz="3600" dirty="0"/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5011179" y="6118761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ข้อมูลตัดขวาง</a:t>
            </a:r>
            <a:endParaRPr lang="th-TH" sz="3600" dirty="0"/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7293887" y="5529555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(บอกข้อมูลเป็นช่วงเวลา) 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6840323" y="6175886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(ข้อมูลที่กำหนดระยะเวลามาชัดเจน)</a:t>
            </a:r>
            <a:endParaRPr lang="th-TH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2" grpId="0" animBg="1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7" grpId="0" animBg="1"/>
      <p:bldP spid="53" grpId="0"/>
      <p:bldP spid="54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69241" y="472450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 แบบฝึกหัด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ข้อ)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82387" y="1257870"/>
            <a:ext cx="646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เพราะมีการสุ่มตัวอย่างไปหาข้อสรุป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82388" y="1864293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พรรณนา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82387" y="2470716"/>
            <a:ext cx="668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2388" y="3077139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พรรณนา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82388" y="3683562"/>
            <a:ext cx="646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82387" y="4289985"/>
            <a:ext cx="597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พรรณนา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82388" y="4896408"/>
            <a:ext cx="646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82387" y="5502834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เพราะมีการสุ่มตัวอย่างไปหาข้อสรุป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42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69241" y="472450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 แบบฝึกหัด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98310" y="1118781"/>
            <a:ext cx="10349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733266" y="1118781"/>
            <a:ext cx="913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ฐานนิยม คือ มานพ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ได้รับคะแนนเสียง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33266" y="1796958"/>
            <a:ext cx="913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คนที่ได้รับคะแนนคัดเลือกมากที่สุดคือ มานพ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(M)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คัดเลือกรองลงมาคือ ปรียาพร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คัดเลือกน้อยที่สุด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อำพล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33266" y="3932495"/>
            <a:ext cx="596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สุ่มเฉลยจากสมุด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98310" y="3932494"/>
            <a:ext cx="10349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1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38749" y="584198"/>
            <a:ext cx="1135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นักเรียนที่ชื่นชอบน้ำแข็งไส คิดเป็นร้อยละเท่าใดของนักเรียนที่สำรวจทั้งหมด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02602" y="1338822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45490" y="1368462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651232" y="1105469"/>
            <a:ext cx="330361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2610804" y="220426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40 +</a:t>
            </a:r>
            <a:r>
              <a:rPr lang="th-TH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th-TH" dirty="0">
              <a:solidFill>
                <a:srgbClr val="FFFF00"/>
              </a:solidFill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7893277" y="1105469"/>
            <a:ext cx="22743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8525056" y="232354"/>
            <a:ext cx="86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315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884800" y="1245349"/>
            <a:ext cx="69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2945579" y="1722956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2832185" y="1741383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315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กล่องข้อความ 13"/>
              <p:cNvSpPr txBox="1"/>
              <p:nvPr/>
            </p:nvSpPr>
            <p:spPr>
              <a:xfrm>
                <a:off x="3641617" y="1307615"/>
                <a:ext cx="668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200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4" name="กล่องข้อความ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617" y="1307615"/>
                <a:ext cx="66874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0526" r="-7273" b="-378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กล่องข้อความ 14"/>
          <p:cNvSpPr txBox="1"/>
          <p:nvPr/>
        </p:nvSpPr>
        <p:spPr>
          <a:xfrm>
            <a:off x="4051311" y="1298165"/>
            <a:ext cx="87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342717" y="2372608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866793" y="2372607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22.22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399830" y="2957382"/>
            <a:ext cx="233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ร้อยละ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22.22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409433" y="3542157"/>
            <a:ext cx="1164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798333" y="3603711"/>
            <a:ext cx="757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endParaRPr lang="th-TH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381462" y="3692987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2324350" y="3722627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2863660" y="3599514"/>
            <a:ext cx="69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2924439" y="4077121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7"/>
          <p:cNvSpPr/>
          <p:nvPr/>
        </p:nvSpPr>
        <p:spPr>
          <a:xfrm>
            <a:off x="2811045" y="4095548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165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กล่องข้อความ 38"/>
              <p:cNvSpPr txBox="1"/>
              <p:nvPr/>
            </p:nvSpPr>
            <p:spPr>
              <a:xfrm>
                <a:off x="3620477" y="3661780"/>
                <a:ext cx="668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200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9" name="กล่องข้อความ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477" y="3661780"/>
                <a:ext cx="66874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0417" r="-6364" b="-364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กล่องข้อความ 39"/>
          <p:cNvSpPr txBox="1"/>
          <p:nvPr/>
        </p:nvSpPr>
        <p:spPr>
          <a:xfrm>
            <a:off x="4030171" y="3652330"/>
            <a:ext cx="87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321577" y="4726773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845653" y="4726772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39.39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378690" y="5311547"/>
            <a:ext cx="233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ร้อยละ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39.39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5513695" y="3542157"/>
            <a:ext cx="0" cy="2951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484271" y="46158"/>
            <a:ext cx="692818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5828467" y="3703689"/>
            <a:ext cx="757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dirty="0"/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6398834" y="3722627"/>
            <a:ext cx="5119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นักเรียนที่สำรวจชื่นชอบ </a:t>
            </a:r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เครป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มากที่สุด จำนวน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+ 70 = 130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0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-45613"/>
            <a:ext cx="692818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84533"/>
              </p:ext>
            </p:extLst>
          </p:nvPr>
        </p:nvGraphicFramePr>
        <p:xfrm>
          <a:off x="-21147" y="477607"/>
          <a:ext cx="5363567" cy="379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182"/>
                <a:gridCol w="1201003"/>
                <a:gridCol w="1050878"/>
                <a:gridCol w="1091821"/>
                <a:gridCol w="709683"/>
              </a:tblGrid>
              <a:tr h="597846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ระดับความพึงพอใจ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887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อายุรก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ศัลยกรรม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4288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มากที่สุด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4288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 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4288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4288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น้อยที่สุด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4288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739523" y="93473"/>
            <a:ext cx="757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19695" y="93473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262583" y="123113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01893" y="0"/>
            <a:ext cx="69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96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7862672" y="477607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7749278" y="496034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กล่องข้อความ 10"/>
              <p:cNvSpPr txBox="1"/>
              <p:nvPr/>
            </p:nvSpPr>
            <p:spPr>
              <a:xfrm>
                <a:off x="8558710" y="62266"/>
                <a:ext cx="668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200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1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710" y="62266"/>
                <a:ext cx="66874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0417" r="-6364" b="-364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กล่องข้อความ 11"/>
          <p:cNvSpPr txBox="1"/>
          <p:nvPr/>
        </p:nvSpPr>
        <p:spPr>
          <a:xfrm>
            <a:off x="8968404" y="52816"/>
            <a:ext cx="87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259810" y="1127259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783886" y="1127258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43.64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319695" y="1607475"/>
            <a:ext cx="233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ร้อยละ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43.64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5669028" y="2192250"/>
            <a:ext cx="5923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5739523" y="2337465"/>
            <a:ext cx="757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319695" y="2337465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262583" y="2367105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801893" y="2243992"/>
            <a:ext cx="69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7862672" y="2721599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7749278" y="2740026"/>
            <a:ext cx="482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กล่องข้อความ 23"/>
              <p:cNvSpPr txBox="1"/>
              <p:nvPr/>
            </p:nvSpPr>
            <p:spPr>
              <a:xfrm>
                <a:off x="8558710" y="2306258"/>
                <a:ext cx="668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200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4" name="กล่องข้อความ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710" y="2306258"/>
                <a:ext cx="66874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0417" r="-6364" b="-364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กล่องข้อความ 24"/>
          <p:cNvSpPr txBox="1"/>
          <p:nvPr/>
        </p:nvSpPr>
        <p:spPr>
          <a:xfrm>
            <a:off x="8968404" y="2296808"/>
            <a:ext cx="87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259810" y="3371251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7783886" y="337125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319695" y="3851467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ร้อยละ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5690820" y="4436242"/>
            <a:ext cx="5923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21135" y="4318665"/>
            <a:ext cx="4794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หาระดับความพึงพอใจมาก รวมกับ มากที่สุด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327470" y="4770084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ละอายุรก</a:t>
            </a:r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endParaRPr lang="th-TH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182109" y="4805985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2525670" y="4630233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72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6" name="ตัวเชื่อมต่อตรง 45"/>
          <p:cNvCxnSpPr/>
          <p:nvPr/>
        </p:nvCxnSpPr>
        <p:spPr>
          <a:xfrm>
            <a:off x="2565515" y="5044565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สี่เหลี่ยมผืนผ้า 46"/>
          <p:cNvSpPr/>
          <p:nvPr/>
        </p:nvSpPr>
        <p:spPr>
          <a:xfrm>
            <a:off x="2470811" y="5038949"/>
            <a:ext cx="68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กล่องข้อความ 47"/>
              <p:cNvSpPr txBox="1"/>
              <p:nvPr/>
            </p:nvSpPr>
            <p:spPr>
              <a:xfrm>
                <a:off x="2927183" y="4666995"/>
                <a:ext cx="668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8" name="กล่องข้อความ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83" y="4666995"/>
                <a:ext cx="66874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909" t="-9412" b="-364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กล่องข้อความ 48"/>
          <p:cNvSpPr txBox="1"/>
          <p:nvPr/>
        </p:nvSpPr>
        <p:spPr>
          <a:xfrm>
            <a:off x="3205604" y="4698356"/>
            <a:ext cx="65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3734441" y="4800584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4060344" y="4777339"/>
            <a:ext cx="69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72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347452" y="5696240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ละศัลยกรรม</a:t>
            </a:r>
            <a:endParaRPr lang="th-TH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2202091" y="5732141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2545652" y="5556389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6" name="ตัวเชื่อมต่อตรง 55"/>
          <p:cNvCxnSpPr/>
          <p:nvPr/>
        </p:nvCxnSpPr>
        <p:spPr>
          <a:xfrm>
            <a:off x="2585497" y="5970721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สี่เหลี่ยมผืนผ้า 56"/>
          <p:cNvSpPr/>
          <p:nvPr/>
        </p:nvSpPr>
        <p:spPr>
          <a:xfrm>
            <a:off x="2490793" y="5965105"/>
            <a:ext cx="68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กล่องข้อความ 57"/>
              <p:cNvSpPr txBox="1"/>
              <p:nvPr/>
            </p:nvSpPr>
            <p:spPr>
              <a:xfrm>
                <a:off x="2947165" y="5593151"/>
                <a:ext cx="668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8" name="กล่องข้อความ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165" y="5593151"/>
                <a:ext cx="66874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909" t="-9412" b="-364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กล่องข้อความ 58"/>
          <p:cNvSpPr txBox="1"/>
          <p:nvPr/>
        </p:nvSpPr>
        <p:spPr>
          <a:xfrm>
            <a:off x="3225586" y="5624512"/>
            <a:ext cx="65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3754423" y="5726740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4028837" y="5703495"/>
            <a:ext cx="69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75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4730204" y="4798730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ละทันตก</a:t>
            </a:r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endParaRPr lang="th-TH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6584843" y="4834631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กล่องข้อความ 63"/>
          <p:cNvSpPr txBox="1"/>
          <p:nvPr/>
        </p:nvSpPr>
        <p:spPr>
          <a:xfrm>
            <a:off x="6928404" y="4658879"/>
            <a:ext cx="6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44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5" name="ตัวเชื่อมต่อตรง 64"/>
          <p:cNvCxnSpPr/>
          <p:nvPr/>
        </p:nvCxnSpPr>
        <p:spPr>
          <a:xfrm>
            <a:off x="6968249" y="5073211"/>
            <a:ext cx="369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สี่เหลี่ยมผืนผ้า 65"/>
          <p:cNvSpPr/>
          <p:nvPr/>
        </p:nvSpPr>
        <p:spPr>
          <a:xfrm>
            <a:off x="6873545" y="5067595"/>
            <a:ext cx="68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กล่องข้อความ 66"/>
              <p:cNvSpPr txBox="1"/>
              <p:nvPr/>
            </p:nvSpPr>
            <p:spPr>
              <a:xfrm>
                <a:off x="7329917" y="4695641"/>
                <a:ext cx="668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67" name="กล่องข้อความ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17" y="4695641"/>
                <a:ext cx="66874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909" t="-8140" b="-348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กล่องข้อความ 67"/>
          <p:cNvSpPr txBox="1"/>
          <p:nvPr/>
        </p:nvSpPr>
        <p:spPr>
          <a:xfrm>
            <a:off x="7608338" y="4727002"/>
            <a:ext cx="65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8137175" y="4829230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8463078" y="4805985"/>
            <a:ext cx="69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55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4041032" y="4836106"/>
            <a:ext cx="559559" cy="363838"/>
          </a:xfrm>
          <a:prstGeom prst="rect">
            <a:avLst/>
          </a:prstGeom>
          <a:noFill/>
          <a:ln w="190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4017418" y="5726546"/>
            <a:ext cx="559559" cy="363838"/>
          </a:xfrm>
          <a:prstGeom prst="rect">
            <a:avLst/>
          </a:prstGeom>
          <a:noFill/>
          <a:ln w="190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4998388" y="5695962"/>
            <a:ext cx="6929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มีแผนกอายุรก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และศัลยกรรม ที่จะได้รับรางวัลนี้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3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80" grpId="0" animBg="1"/>
      <p:bldP spid="81" grpId="0" animBg="1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6759" y="132322"/>
            <a:ext cx="7542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การนำเสนอข้อมูลเชิงคุณภาพด้วยแผนภาพ (จดลงสมุด)</a:t>
            </a:r>
            <a:endParaRPr lang="th-TH" sz="3600" dirty="0">
              <a:solidFill>
                <a:schemeClr val="bg1"/>
              </a:solidFill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2357251" y="1788587"/>
            <a:ext cx="7551024" cy="4769235"/>
            <a:chOff x="1975113" y="778653"/>
            <a:chExt cx="7551024" cy="4769235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1975113" y="778653"/>
              <a:ext cx="7551024" cy="4769235"/>
              <a:chOff x="2002408" y="778653"/>
              <a:chExt cx="7551024" cy="4769235"/>
            </a:xfrm>
          </p:grpSpPr>
          <p:pic>
            <p:nvPicPr>
              <p:cNvPr id="1026" name="Picture 2" descr="ติวคณิตศาสตร์ออนไลน์เรื่อง สถิติ หน้า 2 เป็นการสรุปเนื้อหาคณิตศาสตร์เข้าม.1  สำหรับเตรียมสอบเข้าม.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5489" y="1363428"/>
                <a:ext cx="5129719" cy="3162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กล่องข้อความ 2"/>
              <p:cNvSpPr txBox="1"/>
              <p:nvPr/>
            </p:nvSpPr>
            <p:spPr>
              <a:xfrm>
                <a:off x="2002408" y="778653"/>
                <a:ext cx="7551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แผนภูมิรูปภาพแสดงการส่งออกมะเขือเทศ ตั้งแต่ ปี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2554  - 2558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กล่องข้อความ 4"/>
              <p:cNvSpPr txBox="1"/>
              <p:nvPr/>
            </p:nvSpPr>
            <p:spPr>
              <a:xfrm>
                <a:off x="4267936" y="4963113"/>
                <a:ext cx="44802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แทนจำนวนมะเขือเทศ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000 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กิโลกรัม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6" name="Picture 2" descr="ติวคณิตศาสตร์ออนไลน์เรื่อง สถิติ หน้า 2 เป็นการสรุปเนื้อหาคณิตศาสตร์เข้าม.1  สำหรับเตรียมสอบเข้าม.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0" t="82345" r="67847"/>
            <a:stretch/>
          </p:blipFill>
          <p:spPr bwMode="auto">
            <a:xfrm>
              <a:off x="3385489" y="4963113"/>
              <a:ext cx="717779" cy="55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สี่เหลี่ยมผืนผ้า 8"/>
          <p:cNvSpPr/>
          <p:nvPr/>
        </p:nvSpPr>
        <p:spPr>
          <a:xfrm>
            <a:off x="3515700" y="1065480"/>
            <a:ext cx="5234125" cy="64633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การนำเสนอข้อมูลด้วยแผนภูมิรูปภาพ</a:t>
            </a:r>
            <a:endParaRPr lang="th-T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640000" y="538257"/>
            <a:ext cx="4834978" cy="64633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การนำเสนอข้อมูลด้วยแผนภูมิแท่ง</a:t>
            </a:r>
            <a:endParaRPr lang="th-TH" sz="3600" dirty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792" y="1856904"/>
            <a:ext cx="6605394" cy="306679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3583728" y="3229806"/>
            <a:ext cx="5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588510" y="3390284"/>
            <a:ext cx="5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593292" y="3381950"/>
            <a:ext cx="5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559679" y="2973972"/>
            <a:ext cx="5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497929" y="2512307"/>
            <a:ext cx="53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478532" y="2520566"/>
            <a:ext cx="53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03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40000" y="538257"/>
            <a:ext cx="5381170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การนำเสนอข้อมูลด้วยแผนภูมิวงกลม</a:t>
            </a:r>
            <a:endParaRPr lang="th-TH" sz="3600" dirty="0">
              <a:solidFill>
                <a:schemeClr val="bg1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47" y="1471826"/>
            <a:ext cx="47148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/>
          <p:cNvSpPr/>
          <p:nvPr/>
        </p:nvSpPr>
        <p:spPr>
          <a:xfrm>
            <a:off x="164297" y="503141"/>
            <a:ext cx="4360985" cy="43609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09166" y="1868026"/>
            <a:ext cx="3671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b="1" dirty="0" smtClean="0">
                <a:latin typeface="TH Mali Grade 6" panose="02000506000000020004" pitchFamily="2" charset="-34"/>
                <a:cs typeface="TH Mali Grade 6" panose="02000506000000020004" pitchFamily="2" charset="-34"/>
              </a:rPr>
              <a:t>เนื้อหาสาระ</a:t>
            </a:r>
            <a:endParaRPr lang="th-TH" sz="88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416100" y="491484"/>
            <a:ext cx="682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1. 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การอ่านข้อมูลจากแผนภาพ 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(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แผนภูมิ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)</a:t>
            </a:r>
            <a:endParaRPr lang="th-TH" sz="44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050721" y="1775694"/>
            <a:ext cx="268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. 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การหาร้อยละ</a:t>
            </a:r>
            <a:endParaRPr lang="th-TH" sz="44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984990" y="1595052"/>
            <a:ext cx="12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สนใจ </a:t>
            </a:r>
            <a:r>
              <a:rPr lang="en-US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  <a:endParaRPr lang="th-TH" sz="3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 flipV="1">
            <a:off x="7855336" y="2129691"/>
            <a:ext cx="125559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7984990" y="2102395"/>
            <a:ext cx="12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สนใจ </a:t>
            </a:r>
            <a:r>
              <a:rPr lang="en-US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th-TH" sz="3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กล่องข้อความ 8"/>
              <p:cNvSpPr txBox="1"/>
              <p:nvPr/>
            </p:nvSpPr>
            <p:spPr>
              <a:xfrm>
                <a:off x="9227985" y="1810007"/>
                <a:ext cx="668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 xmlns="">
          <p:sp>
            <p:nvSpPr>
              <p:cNvPr id="9" name="กล่องข้อความ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85" y="1810007"/>
                <a:ext cx="66874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1321" r="-34862" b="-386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กล่องข้อความ 9"/>
          <p:cNvSpPr txBox="1"/>
          <p:nvPr/>
        </p:nvSpPr>
        <p:spPr>
          <a:xfrm>
            <a:off x="9637679" y="1800557"/>
            <a:ext cx="87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100</a:t>
            </a:r>
            <a:endParaRPr lang="th-TH" sz="36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020809" y="3058899"/>
            <a:ext cx="5867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3. 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การหาจำนวนเท่าของ 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A 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ต่อ 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B</a:t>
            </a:r>
            <a:endParaRPr lang="th-TH" sz="44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733935" y="4208728"/>
            <a:ext cx="6242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. 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การทำร้อยละ </a:t>
            </a:r>
            <a:r>
              <a:rPr lang="en-US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(%) </a:t>
            </a:r>
            <a:r>
              <a:rPr lang="th-TH" sz="44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ให้เป็นจำนวนคน</a:t>
            </a:r>
            <a:endParaRPr lang="th-TH" sz="44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739330" y="1595052"/>
            <a:ext cx="2773880" cy="10921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0599565" y="3078182"/>
            <a:ext cx="128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จำนวน </a:t>
            </a:r>
            <a:r>
              <a:rPr lang="en-US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A</a:t>
            </a:r>
            <a:endParaRPr lang="th-TH" sz="3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10670311" y="3620544"/>
            <a:ext cx="113933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/>
          <p:cNvSpPr txBox="1"/>
          <p:nvPr/>
        </p:nvSpPr>
        <p:spPr>
          <a:xfrm>
            <a:off x="10599565" y="3602547"/>
            <a:ext cx="128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จำนวน </a:t>
            </a:r>
            <a:r>
              <a:rPr lang="en-US" sz="3200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B</a:t>
            </a:r>
            <a:endParaRPr lang="th-TH" sz="3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476737" y="3073799"/>
            <a:ext cx="1526485" cy="10921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4" name="ตัวเชื่อมต่อตรง 23"/>
          <p:cNvCxnSpPr/>
          <p:nvPr/>
        </p:nvCxnSpPr>
        <p:spPr>
          <a:xfrm flipV="1">
            <a:off x="8510766" y="5695489"/>
            <a:ext cx="85430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กล่องข้อความ 24"/>
          <p:cNvSpPr txBox="1"/>
          <p:nvPr/>
        </p:nvSpPr>
        <p:spPr>
          <a:xfrm>
            <a:off x="8544880" y="5200550"/>
            <a:ext cx="95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สนใจ</a:t>
            </a:r>
            <a:endParaRPr lang="th-TH" sz="3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กล่องข้อความ 25"/>
              <p:cNvSpPr txBox="1"/>
              <p:nvPr/>
            </p:nvSpPr>
            <p:spPr>
              <a:xfrm>
                <a:off x="7920825" y="5324538"/>
                <a:ext cx="668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 xmlns="">
          <p:sp>
            <p:nvSpPr>
              <p:cNvPr id="26" name="กล่องข้อความ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825" y="5324538"/>
                <a:ext cx="668740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0377" r="-34545" b="-386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กล่องข้อความ 26"/>
          <p:cNvSpPr txBox="1"/>
          <p:nvPr/>
        </p:nvSpPr>
        <p:spPr>
          <a:xfrm>
            <a:off x="8626566" y="5626314"/>
            <a:ext cx="87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100</a:t>
            </a:r>
            <a:endParaRPr lang="th-TH" sz="36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337050" y="5160483"/>
            <a:ext cx="3434748" cy="1092118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6496103" y="5324538"/>
            <a:ext cx="136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จน.ทั้งหมด</a:t>
            </a:r>
            <a:endParaRPr lang="th-TH" sz="32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2050" name="Picture 2" descr="ไม่มีเงินร้องไห้อิโมจิ ดาวน์โหลดรูปภาพ (รหัส) 401665795_ขนาด 74  MB_รูปแบบรูปภาพ PSD _th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070" l="349" r="97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0" y="2578746"/>
            <a:ext cx="4528154" cy="45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2" grpId="0"/>
      <p:bldP spid="15" grpId="0"/>
      <p:bldP spid="16" grpId="0" animBg="1"/>
      <p:bldP spid="17" grpId="0"/>
      <p:bldP spid="19" grpId="0"/>
      <p:bldP spid="20" grpId="0" animBg="1"/>
      <p:bldP spid="25" grpId="0"/>
      <p:bldP spid="26" grpId="0"/>
      <p:bldP spid="27" grpId="0"/>
      <p:bldP spid="28" grpId="0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665027" y="1405719"/>
            <a:ext cx="8120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ร่วมกันวิเคราะห์โจทย์และทำแบบฝึกหัด </a:t>
            </a:r>
            <a:r>
              <a:rPr lang="en-US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2.2 </a:t>
            </a:r>
            <a:endParaRPr lang="th-TH" sz="4800" b="1" dirty="0" smtClean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ข้อ  </a:t>
            </a:r>
            <a:r>
              <a:rPr lang="en-US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1 – 2 </a:t>
            </a:r>
            <a:endParaRPr lang="th-TH" sz="4800" b="1" dirty="0" smtClean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endParaRPr lang="th-TH" sz="4800" b="1" dirty="0" smtClean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หน้า </a:t>
            </a:r>
            <a:r>
              <a:rPr lang="en-US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60 – 61 </a:t>
            </a:r>
            <a:endParaRPr lang="th-TH" sz="48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47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73037" y="240438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 แบบฝึกหัด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57116" y="977586"/>
            <a:ext cx="762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57117" y="1842112"/>
            <a:ext cx="413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3,000,000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57116" y="2412737"/>
            <a:ext cx="11834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จากข้อมูลสามารถสรุปได้ว่า อุตสาหกรรมที่มีจำนวนคนทำงานมากที่สุดคือ เกษตรกรรม 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และอุตสาหกรรมที่มีจำนวนคนทำงานมากที่สุดคือ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บริหารราชการ 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1,500,000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57116" y="3585150"/>
            <a:ext cx="109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จำนวนผู้ทำงานในสาขาการผลิต คิดเป็นประมาณร้อยละท่าใดของจำนวนผู้มีงานทำทั้งหมด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l="10426"/>
          <a:stretch/>
        </p:blipFill>
        <p:spPr>
          <a:xfrm>
            <a:off x="7566125" y="4232884"/>
            <a:ext cx="4142549" cy="12426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1580537" y="4578566"/>
            <a:ext cx="9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570358" y="4578566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21511" y="4353119"/>
            <a:ext cx="136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6.5 </a:t>
            </a:r>
            <a:r>
              <a:rPr lang="th-TH" dirty="0" smtClean="0">
                <a:solidFill>
                  <a:schemeClr val="bg1"/>
                </a:solidFill>
              </a:rPr>
              <a:t>ล้าน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3082291" y="4830726"/>
            <a:ext cx="10757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2879240" y="4860510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37.5 </a:t>
            </a:r>
            <a:r>
              <a:rPr lang="th-TH" dirty="0" smtClean="0">
                <a:solidFill>
                  <a:schemeClr val="bg1"/>
                </a:solidFill>
              </a:rPr>
              <a:t>ล้าน</a:t>
            </a:r>
            <a:endParaRPr lang="th-T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กล่องข้อความ 14"/>
              <p:cNvSpPr txBox="1"/>
              <p:nvPr/>
            </p:nvSpPr>
            <p:spPr>
              <a:xfrm>
                <a:off x="4158019" y="4578566"/>
                <a:ext cx="668740" cy="53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th-T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กล่องข้อความ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019" y="4578566"/>
                <a:ext cx="668740" cy="5348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กล่องข้อความ 15"/>
          <p:cNvSpPr txBox="1"/>
          <p:nvPr/>
        </p:nvSpPr>
        <p:spPr>
          <a:xfrm>
            <a:off x="4794725" y="4561138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489249" y="5475571"/>
            <a:ext cx="53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940455" y="5455237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0.173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68490" y="436728"/>
            <a:ext cx="1108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จงพิจารณาว่าหากต้องการเก็บข้อมูลต่อไปนี้ ควรใช้ข้อมูลอนุกรมเวลา หรือข้อมูลตัดขวาง 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03278" y="959948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ว่าที่นายกรัฐมนตรีในดวงใจของคนไทย พ.ศ. 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203278" y="1405831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ความหนาแน่นของประชากรต่อพื้นที่ในภาคเหนือ พ.ศ. 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203278" y="1851714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ราคาทองคำในตลาดโลกระหว่าง พ.ศ. 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2550 - 2562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203278" y="2297597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ความสูงของนักเรียนชั้นมัธยมศึกษาปีที่ 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ห้องหนึ่ง เมื่อเปิดภาคเรียนที่ 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203278" y="2743480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คณะยอดนิยมทีเด็กไทยเลือกเข้าศึกษาต่อระดับอุดมศึกษาในช่วง 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ปีที่ผ่านมา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68490" y="3342858"/>
            <a:ext cx="1108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จงพิจารณาว่าข้อมูลต่อไปนี้เป็นข้อมูลเชิงปริมาณ หรือข้อมูลเชิงคุณภาพ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203278" y="3866078"/>
            <a:ext cx="1185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คะแนนสอบวิชาภาษาอังกฤษของนักเรียนห้องหนึ่งโดยมีการแบ่งระดับคะแนน เป็นสูง กลาง และต่ำ 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203278" y="4311961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รหัสไปรษณีย์ในกรุงเทพมหานคร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203278" y="4757844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ราคาข้าวสารต่อกิโลกรัม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203278" y="5203727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บ้านเลขที่ของนักเรียนโรงเรียนแห่งหนึ่ง 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203278" y="5649610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ความพึงพอใจของผู้บริโภคที่มีต่อร้านค้าแห่งหนึ่ง 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1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35494" y="397813"/>
            <a:ext cx="119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จำนวนผู้มีงานในสาขาเกษตรกรรม คิดเป็นประมาณกี่เท่าของจำนวนผู้ทำงานในสาขาบริหารราชการ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875211" y="862149"/>
            <a:ext cx="373597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8120743" y="831669"/>
            <a:ext cx="37359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1399959" y="1446924"/>
            <a:ext cx="3618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จำนวนผู้มีงานในสาขาเกษตรกรรม </a:t>
            </a:r>
            <a:endParaRPr lang="th-TH" dirty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465274" y="1951861"/>
            <a:ext cx="3446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1242063" y="1951861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ทำงานในสาขาบริหารราชการ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334049" y="1690251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755233" y="1403927"/>
            <a:ext cx="1366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ล้านคน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5755233" y="1939939"/>
            <a:ext cx="1366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5795562" y="1939939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ล้านคน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5334049" y="2489991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795562" y="2446994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7.33</a:t>
            </a:r>
            <a:endParaRPr lang="th-TH" sz="3200" dirty="0">
              <a:solidFill>
                <a:srgbClr val="66FF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75210" y="3013211"/>
            <a:ext cx="10763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จำนวน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ผู้มีงานในสาขาเกษตรกรรม คิดเป็น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</a:t>
            </a:r>
            <a:r>
              <a:rPr lang="en-US" b="1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7.33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ของจำนวนผู้ทำงานในสาขาบริหารราชการ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70179" y="402821"/>
            <a:ext cx="762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43895" y="525932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22356"/>
              </p:ext>
            </p:extLst>
          </p:nvPr>
        </p:nvGraphicFramePr>
        <p:xfrm>
          <a:off x="2175691" y="720452"/>
          <a:ext cx="911061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50466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จำนวนครั้งที่จัดการนำเที่ยว</a:t>
                      </a:r>
                      <a:r>
                        <a:rPr lang="th-TH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(ครั้ง)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เหนือ 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ตะวันออกเฉียงเหนือ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กลาง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ตะวันออก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ตะวันตก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ใต้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6488976" y="1262880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5074907" y="4689565"/>
            <a:ext cx="386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แทนจำนวนครั้งที่จัดการนำเที่ยว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4327059" y="4713934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49355" b="20790"/>
          <a:stretch/>
        </p:blipFill>
        <p:spPr bwMode="auto">
          <a:xfrm>
            <a:off x="7334790" y="1262880"/>
            <a:ext cx="385359" cy="4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6488976" y="1804784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7334790" y="1804784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49355" b="20790"/>
          <a:stretch/>
        </p:blipFill>
        <p:spPr bwMode="auto">
          <a:xfrm>
            <a:off x="8138152" y="1804784"/>
            <a:ext cx="385359" cy="4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6488976" y="2328999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7334790" y="2328999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8138152" y="2328999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8941514" y="2328999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9744876" y="2328999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6488976" y="2853214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7334790" y="2853214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20790"/>
          <a:stretch/>
        </p:blipFill>
        <p:spPr bwMode="auto">
          <a:xfrm>
            <a:off x="6488976" y="3334226"/>
            <a:ext cx="760910" cy="4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รถสีเหลือง รถสวย รถวาดด้วยมือ รถการ์ตูน, คลิปรถ, รถยนต์ในประเทศ, ตกแต่ง รถยนต์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25" r="97656">
                        <a14:foregroundMark x1="17188" y1="64063" x2="17188" y2="64063"/>
                        <a14:foregroundMark x1="77500" y1="65938" x2="77500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49355" b="20790"/>
          <a:stretch/>
        </p:blipFill>
        <p:spPr bwMode="auto">
          <a:xfrm>
            <a:off x="6488976" y="3839255"/>
            <a:ext cx="385359" cy="4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ลูกศรเชื่อมต่อแบบตรง 3"/>
          <p:cNvCxnSpPr/>
          <p:nvPr/>
        </p:nvCxnSpPr>
        <p:spPr>
          <a:xfrm flipV="1">
            <a:off x="2168043" y="950768"/>
            <a:ext cx="0" cy="509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2168042" y="6041864"/>
            <a:ext cx="6061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024351" y="5610790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2024351" y="5175362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024351" y="4739934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2024351" y="4304506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024351" y="3869078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2024351" y="3433650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024351" y="2998222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2024351" y="2562794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024351" y="2127366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024351" y="1691938"/>
            <a:ext cx="287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8471591" y="5749476"/>
            <a:ext cx="64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448747" y="456198"/>
            <a:ext cx="372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จำนวนครั้งที่จัดการนำเที่ยว(ครั้ง)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841514" y="5843583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1662311" y="5378069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1662311" y="4971174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1662311" y="4511613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1662311" y="4063191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1662311" y="3656296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กล่องข้อความ 43"/>
          <p:cNvSpPr txBox="1"/>
          <p:nvPr/>
        </p:nvSpPr>
        <p:spPr>
          <a:xfrm>
            <a:off x="1662311" y="3249401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662311" y="2842506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1662311" y="2355084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1648413" y="1893585"/>
            <a:ext cx="4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1603025" y="1497260"/>
            <a:ext cx="57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92035" y="4747086"/>
            <a:ext cx="427826" cy="129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443851" y="3869078"/>
            <a:ext cx="427826" cy="217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4291832" y="1691938"/>
            <a:ext cx="427826" cy="4349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5153490" y="4311658"/>
            <a:ext cx="427826" cy="173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6012672" y="5175362"/>
            <a:ext cx="427826" cy="866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6862521" y="5617942"/>
            <a:ext cx="427826" cy="423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กล่องข้อความ 53"/>
          <p:cNvSpPr txBox="1"/>
          <p:nvPr/>
        </p:nvSpPr>
        <p:spPr>
          <a:xfrm>
            <a:off x="2449010" y="6019646"/>
            <a:ext cx="8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เหนือ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3040294" y="6019646"/>
            <a:ext cx="1268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ตะวันออก</a:t>
            </a:r>
          </a:p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เฉียงเหนือ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4183687" y="6019646"/>
            <a:ext cx="8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กล่องข้อความ 56"/>
          <p:cNvSpPr txBox="1"/>
          <p:nvPr/>
        </p:nvSpPr>
        <p:spPr>
          <a:xfrm>
            <a:off x="4872405" y="6050423"/>
            <a:ext cx="10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ตะวันออก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กล่องข้อความ 57"/>
          <p:cNvSpPr txBox="1"/>
          <p:nvPr/>
        </p:nvSpPr>
        <p:spPr>
          <a:xfrm>
            <a:off x="5823295" y="6054135"/>
            <a:ext cx="94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ตะวันตก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6842082" y="6057369"/>
            <a:ext cx="42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ใต้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4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>
            <a:off x="1020472" y="347447"/>
            <a:ext cx="10024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จงหาความถี่สัมพัทธ์รูปสัดส่วนของจำนวนครั้งที่บริษัทแห่งนี้จัดการนำเที่ยวแต่ละภาคของประเทศ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ตาราง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660"/>
                  </p:ext>
                </p:extLst>
              </p:nvPr>
            </p:nvGraphicFramePr>
            <p:xfrm>
              <a:off x="2843063" y="2086385"/>
              <a:ext cx="6900070" cy="451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1592"/>
                    <a:gridCol w="2354239"/>
                    <a:gridCol w="2354239"/>
                  </a:tblGrid>
                  <a:tr h="4248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ภาค</a:t>
                          </a:r>
                          <a:endParaRPr lang="th-TH" sz="24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ความถี่</a:t>
                          </a:r>
                          <a:endParaRPr lang="th-TH" sz="24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400" b="1" dirty="0" smtClean="0">
                              <a:solidFill>
                                <a:schemeClr val="bg1"/>
                              </a:solidFill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ความถี่สัมพัทธ์รูปสัดส่วน</a:t>
                          </a:r>
                          <a:endParaRPr lang="th-TH" sz="2400" dirty="0" smtClean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เหนือ 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</a:t>
                          </a:r>
                          <a:r>
                            <a:rPr lang="en-US" baseline="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25 = 0.12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ตะวันออกเฉียงเหนือ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5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25 = 0.2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กลาง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10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25 = 0.4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ตะวันออก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4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25 = 0.16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ตะวันตก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25 = 0.08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ใต้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25 = 0.04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รวม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25</a:t>
                          </a:r>
                          <a:endParaRPr lang="th-TH" b="1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0.12+0.2+0.4+0.16+0.08+0.04 = 1</a:t>
                          </a:r>
                          <a:endParaRPr lang="th-TH" b="1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ตาราง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660"/>
                  </p:ext>
                </p:extLst>
              </p:nvPr>
            </p:nvGraphicFramePr>
            <p:xfrm>
              <a:off x="2843063" y="2086385"/>
              <a:ext cx="6900070" cy="451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1592"/>
                    <a:gridCol w="2354239"/>
                    <a:gridCol w="235423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ภาค</a:t>
                          </a:r>
                          <a:endParaRPr lang="th-TH" sz="24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ความถี่</a:t>
                          </a:r>
                          <a:endParaRPr lang="th-TH" sz="24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400" b="1" dirty="0" smtClean="0">
                              <a:solidFill>
                                <a:schemeClr val="bg1"/>
                              </a:solidFill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ความถี่สัมพัทธ์รูปสัดส่วน</a:t>
                          </a:r>
                          <a:endParaRPr lang="th-TH" sz="2400" dirty="0" smtClean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เหนือ 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023" t="-97647" r="-1034" b="-71529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ตะวันออกเฉียงเหนือ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5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023" t="-197647" r="-1034" b="-61529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กลาง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10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023" t="-297647" r="-1034" b="-51529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ตะวันออก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4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023" t="-393023" r="-1034" b="-409302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ตะวันตก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023" t="-498824" r="-1034" b="-31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ใต้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023" t="-598824" r="-1034" b="-214118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h-TH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รวม</a:t>
                          </a:r>
                          <a:endPara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25</a:t>
                          </a:r>
                          <a:endParaRPr lang="th-TH" b="1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0.12+0.2+0.4+0.16+0.08+0.04 = 1</a:t>
                          </a:r>
                          <a:endParaRPr lang="th-TH" b="1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26" name="กลุ่ม 25"/>
          <p:cNvGrpSpPr/>
          <p:nvPr/>
        </p:nvGrpSpPr>
        <p:grpSpPr>
          <a:xfrm>
            <a:off x="4125795" y="870667"/>
            <a:ext cx="4334606" cy="984885"/>
            <a:chOff x="7756100" y="1589911"/>
            <a:chExt cx="4334606" cy="984885"/>
          </a:xfrm>
        </p:grpSpPr>
        <p:grpSp>
          <p:nvGrpSpPr>
            <p:cNvPr id="24" name="กลุ่ม 23"/>
            <p:cNvGrpSpPr/>
            <p:nvPr/>
          </p:nvGrpSpPr>
          <p:grpSpPr>
            <a:xfrm>
              <a:off x="7756100" y="1589911"/>
              <a:ext cx="4334606" cy="984885"/>
              <a:chOff x="6582393" y="5547762"/>
              <a:chExt cx="4334606" cy="984885"/>
            </a:xfrm>
          </p:grpSpPr>
          <p:sp>
            <p:nvSpPr>
              <p:cNvPr id="18" name="สี่เหลี่ยมผืนผ้า 17"/>
              <p:cNvSpPr/>
              <p:nvPr/>
            </p:nvSpPr>
            <p:spPr>
              <a:xfrm>
                <a:off x="6582393" y="5742001"/>
                <a:ext cx="2606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solidFill>
                      <a:srgbClr val="FFFF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ความถี่</a:t>
                </a:r>
                <a:r>
                  <a:rPr lang="th-TH" b="1" dirty="0" smtClean="0">
                    <a:solidFill>
                      <a:srgbClr val="FFFF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สัมพัทธ์(สัดส่วน) </a:t>
                </a:r>
                <a:endParaRPr lang="th-TH" dirty="0"/>
              </a:p>
            </p:txBody>
          </p:sp>
          <p:sp>
            <p:nvSpPr>
              <p:cNvPr id="20" name="กล่องข้อความ 19"/>
              <p:cNvSpPr txBox="1"/>
              <p:nvPr/>
            </p:nvSpPr>
            <p:spPr>
              <a:xfrm>
                <a:off x="8973153" y="5778595"/>
                <a:ext cx="338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:endParaRPr lang="th-TH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กล่องข้อความ 20"/>
              <p:cNvSpPr txBox="1"/>
              <p:nvPr/>
            </p:nvSpPr>
            <p:spPr>
              <a:xfrm>
                <a:off x="9418631" y="5547762"/>
                <a:ext cx="1139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ความถี่</a:t>
                </a:r>
                <a:endPara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9418631" y="6003611"/>
                <a:ext cx="8054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กล่องข้อความ 22"/>
              <p:cNvSpPr txBox="1"/>
              <p:nvPr/>
            </p:nvSpPr>
            <p:spPr>
              <a:xfrm>
                <a:off x="9142525" y="6070982"/>
                <a:ext cx="1774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ความถี่ทั้งหมด</a:t>
                </a:r>
                <a:endPara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5" name="สี่เหลี่ยมผืนผ้ามุมมน 24"/>
            <p:cNvSpPr/>
            <p:nvPr/>
          </p:nvSpPr>
          <p:spPr>
            <a:xfrm>
              <a:off x="7756100" y="1589911"/>
              <a:ext cx="4226634" cy="98488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604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7768" y="374742"/>
            <a:ext cx="10024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ำนวนครั้งที่บริษัทแห่งนี้จัดการนำเที่ยวในภาคกลางและภาคใต้รวมกันคิดเป็นร้อยละเท่าใดของจำนวนครั้งที่บริษัทแห่งนี้จัดการนำเที่ยวทั้งหมด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56744"/>
              </p:ext>
            </p:extLst>
          </p:nvPr>
        </p:nvGraphicFramePr>
        <p:xfrm>
          <a:off x="633483" y="1811977"/>
          <a:ext cx="392486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592"/>
                <a:gridCol w="1733277"/>
              </a:tblGrid>
              <a:tr h="42480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เหนือ 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ตะวันออกเฉียงเหนือ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กลาง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ตะวันออก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ตะวันตก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ใต้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1160059" y="1187355"/>
            <a:ext cx="44688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l="10426"/>
          <a:stretch/>
        </p:blipFill>
        <p:spPr>
          <a:xfrm>
            <a:off x="5689566" y="1376648"/>
            <a:ext cx="4142549" cy="12426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5628882" y="3590471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75589" y="3590471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809335" y="349490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+ 1</a:t>
            </a:r>
            <a:endParaRPr lang="th-TH" dirty="0"/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6923423" y="3895299"/>
            <a:ext cx="7233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7056500" y="3895299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กล่องข้อความ 13"/>
              <p:cNvSpPr txBox="1"/>
              <p:nvPr/>
            </p:nvSpPr>
            <p:spPr>
              <a:xfrm>
                <a:off x="7760841" y="3528915"/>
                <a:ext cx="341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 xmlns="">
          <p:sp>
            <p:nvSpPr>
              <p:cNvPr id="14" name="กล่องข้อความ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41" y="3528915"/>
                <a:ext cx="34109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r="-121429" b="-386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กล่องข้อความ 14"/>
          <p:cNvSpPr txBox="1"/>
          <p:nvPr/>
        </p:nvSpPr>
        <p:spPr>
          <a:xfrm>
            <a:off x="8094587" y="3576714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479237" y="4349000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6824577" y="4362617"/>
            <a:ext cx="8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44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630886" y="5045040"/>
            <a:ext cx="206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ร้อยละ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44</a:t>
            </a:r>
            <a:endParaRPr lang="th-TH" dirty="0"/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5628882" y="764274"/>
            <a:ext cx="20178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70179" y="402821"/>
            <a:ext cx="762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51285" y="525932"/>
            <a:ext cx="2911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ตอบ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10,175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62" y="468616"/>
            <a:ext cx="2817425" cy="10340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251285" y="1049152"/>
            <a:ext cx="2911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ตอบ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14,825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51285" y="1572372"/>
            <a:ext cx="4138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ตอบ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6,900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800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12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83242" y="2506851"/>
            <a:ext cx="762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40629" y="2676128"/>
            <a:ext cx="9325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ถ้ามีนักเรียนที่ตอบแบบสำรวจจากแต่ละโรงเรียนจำนวนเท่ากัน จะมีนักเรียนที่นิยมอ่านนิตยสาร</a:t>
            </a:r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และนว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นิยายรวมกันเท่าไหร่</a:t>
            </a:r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6823881" y="2616581"/>
            <a:ext cx="832513" cy="53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2760" y="3630235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50381" y="3687059"/>
            <a:ext cx="85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จากโจทย์ข้อ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ใหญ่ นักเรียนที่ตอบแบบสำรวจมีทั้งหมด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1,600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450381" y="4210279"/>
            <a:ext cx="6284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จะแบ่ง จำนวน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1,600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ให้ทั้ง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ร.ร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เท่าๆกัน จะได้ โรงเรียนละ 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623159" y="4210279"/>
            <a:ext cx="1019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62" y="5256719"/>
            <a:ext cx="3811431" cy="13988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สี่เหลี่ยมผืนผ้า 14"/>
          <p:cNvSpPr/>
          <p:nvPr/>
        </p:nvSpPr>
        <p:spPr>
          <a:xfrm>
            <a:off x="1520223" y="4995109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ความรู้ที่นำมาใช้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/>
          <p:cNvSpPr txBox="1"/>
          <p:nvPr/>
        </p:nvSpPr>
        <p:spPr>
          <a:xfrm>
            <a:off x="0" y="0"/>
            <a:ext cx="7620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5488287" y="-18657"/>
            <a:ext cx="832513" cy="53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58" name="กลุ่ม 157"/>
          <p:cNvGrpSpPr/>
          <p:nvPr/>
        </p:nvGrpSpPr>
        <p:grpSpPr>
          <a:xfrm>
            <a:off x="694788" y="2550"/>
            <a:ext cx="9371682" cy="3014440"/>
            <a:chOff x="1422246" y="379128"/>
            <a:chExt cx="9371682" cy="3014440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422246" y="379128"/>
              <a:ext cx="93257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1)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ถ้ามีนักเรียนที่ตอบแบบสำรวจจากแต่ละโรงเรียนจำนวนเท่ากัน จะมีนักเรียนที่นิยมอ่านนิตยสาร</a:t>
              </a:r>
              <a:r>
                <a:rPr lang="th-TH" sz="2400" b="1" dirty="0" err="1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และนว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นิยายรวมกันเท่าไหร่</a:t>
              </a:r>
              <a:endParaRPr lang="th-TH" sz="2400" dirty="0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1462038" y="1090489"/>
              <a:ext cx="805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2203270" y="1090489"/>
              <a:ext cx="85906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จากโจทย์ข้อ 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ใหญ่ นักเรียนที่ตอบแบบสำรวจมีทั้งหมด 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1,600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 </a:t>
              </a:r>
              <a:endParaRPr lang="th-TH" sz="2400" dirty="0"/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2203270" y="1396257"/>
              <a:ext cx="6284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จะแบ่ง จำนวน 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1,600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ให้ทั้ง 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 </a:t>
              </a:r>
              <a:r>
                <a:rPr lang="th-TH" sz="2400" b="1" dirty="0" err="1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ร.ร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เท่าๆกัน จะได้ โรงเรียนละ </a:t>
              </a:r>
              <a:endParaRPr lang="th-TH" sz="2400" dirty="0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468427" y="1396257"/>
              <a:ext cx="1019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400 </a:t>
              </a:r>
              <a:r>
                <a:rPr lang="th-TH" sz="2400" b="1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079" y="1994716"/>
              <a:ext cx="3811431" cy="13988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1479832" y="1857922"/>
              <a:ext cx="1574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ความรู้ที่นำมาใช้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กล่องข้อความ 18"/>
          <p:cNvSpPr txBox="1"/>
          <p:nvPr/>
        </p:nvSpPr>
        <p:spPr>
          <a:xfrm>
            <a:off x="166155" y="3535429"/>
            <a:ext cx="88710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ร.ร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1034468" y="3714804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2200928" y="3724923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-278688" y="4189772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ที่อ่านนิตยสาร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416521" y="3701707"/>
            <a:ext cx="101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3040591" y="4220549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284714" y="4185235"/>
            <a:ext cx="76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88 %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flipV="1">
            <a:off x="2304328" y="5345723"/>
            <a:ext cx="353100" cy="37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กล่องข้อความ 28"/>
              <p:cNvSpPr txBox="1"/>
              <p:nvPr/>
            </p:nvSpPr>
            <p:spPr>
              <a:xfrm>
                <a:off x="2010779" y="4904227"/>
                <a:ext cx="2700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2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29" name="กล่องข้อความ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79" y="4904227"/>
                <a:ext cx="27008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9091" t="-12150" r="-172727" b="-3551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กล่องข้อความ 34"/>
          <p:cNvSpPr txBox="1"/>
          <p:nvPr/>
        </p:nvSpPr>
        <p:spPr>
          <a:xfrm>
            <a:off x="79712" y="5004573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คน</a:t>
            </a:r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1207431" y="5035350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556936" y="5027199"/>
            <a:ext cx="55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2266974" y="4996559"/>
            <a:ext cx="45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215194" y="5273559"/>
            <a:ext cx="57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79713" y="4904227"/>
            <a:ext cx="2815888" cy="1102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ตัวเชื่อมต่อหักมุม 46"/>
          <p:cNvCxnSpPr/>
          <p:nvPr/>
        </p:nvCxnSpPr>
        <p:spPr>
          <a:xfrm rot="5400000">
            <a:off x="2934435" y="4610617"/>
            <a:ext cx="739071" cy="731142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กล่องข้อความ 49"/>
          <p:cNvSpPr txBox="1"/>
          <p:nvPr/>
        </p:nvSpPr>
        <p:spPr>
          <a:xfrm>
            <a:off x="1207431" y="5589210"/>
            <a:ext cx="34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1512022" y="5558709"/>
            <a:ext cx="11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352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53" name="ตัวเชื่อมต่อตรง 52"/>
          <p:cNvCxnSpPr/>
          <p:nvPr/>
        </p:nvCxnSpPr>
        <p:spPr>
          <a:xfrm>
            <a:off x="3939702" y="3724923"/>
            <a:ext cx="0" cy="2539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กล่องข้อความ 120"/>
          <p:cNvSpPr txBox="1"/>
          <p:nvPr/>
        </p:nvSpPr>
        <p:spPr>
          <a:xfrm>
            <a:off x="4155679" y="3570743"/>
            <a:ext cx="88710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ร.ร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" name="กล่องข้อความ 121"/>
          <p:cNvSpPr txBox="1"/>
          <p:nvPr/>
        </p:nvSpPr>
        <p:spPr>
          <a:xfrm>
            <a:off x="5023992" y="3750118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3" name="กล่องข้อความ 122"/>
          <p:cNvSpPr txBox="1"/>
          <p:nvPr/>
        </p:nvSpPr>
        <p:spPr>
          <a:xfrm>
            <a:off x="6190452" y="3760237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24" name="กล่องข้อความ 123"/>
          <p:cNvSpPr txBox="1"/>
          <p:nvPr/>
        </p:nvSpPr>
        <p:spPr>
          <a:xfrm>
            <a:off x="3710836" y="4225086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ที่อ่านนิตยสาร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5" name="สี่เหลี่ยมผืนผ้า 124"/>
          <p:cNvSpPr/>
          <p:nvPr/>
        </p:nvSpPr>
        <p:spPr>
          <a:xfrm>
            <a:off x="6406045" y="3737021"/>
            <a:ext cx="101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26" name="กล่องข้อความ 125"/>
          <p:cNvSpPr txBox="1"/>
          <p:nvPr/>
        </p:nvSpPr>
        <p:spPr>
          <a:xfrm>
            <a:off x="7030115" y="4255863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27" name="สี่เหลี่ยมผืนผ้า 126"/>
          <p:cNvSpPr/>
          <p:nvPr/>
        </p:nvSpPr>
        <p:spPr>
          <a:xfrm>
            <a:off x="7274238" y="4220549"/>
            <a:ext cx="76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8 %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128" name="ตัวเชื่อมต่อตรง 127"/>
          <p:cNvCxnSpPr/>
          <p:nvPr/>
        </p:nvCxnSpPr>
        <p:spPr>
          <a:xfrm flipV="1">
            <a:off x="6293852" y="5381037"/>
            <a:ext cx="353100" cy="37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กล่องข้อความ 128"/>
              <p:cNvSpPr txBox="1"/>
              <p:nvPr/>
            </p:nvSpPr>
            <p:spPr>
              <a:xfrm>
                <a:off x="6000303" y="4939541"/>
                <a:ext cx="2700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2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129" name="กล่องข้อความ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303" y="4939541"/>
                <a:ext cx="27008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667" t="-12264" r="-168889" b="-367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กล่องข้อความ 129"/>
          <p:cNvSpPr txBox="1"/>
          <p:nvPr/>
        </p:nvSpPr>
        <p:spPr>
          <a:xfrm>
            <a:off x="4069236" y="5039887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คน</a:t>
            </a:r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1" name="กล่องข้อความ 130"/>
          <p:cNvSpPr txBox="1"/>
          <p:nvPr/>
        </p:nvSpPr>
        <p:spPr>
          <a:xfrm>
            <a:off x="5196955" y="5070664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32" name="สี่เหลี่ยมผืนผ้า 131"/>
          <p:cNvSpPr/>
          <p:nvPr/>
        </p:nvSpPr>
        <p:spPr>
          <a:xfrm>
            <a:off x="5546460" y="5062513"/>
            <a:ext cx="55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33" name="สี่เหลี่ยมผืนผ้า 132"/>
          <p:cNvSpPr/>
          <p:nvPr/>
        </p:nvSpPr>
        <p:spPr>
          <a:xfrm>
            <a:off x="6256498" y="5031873"/>
            <a:ext cx="45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34" name="สี่เหลี่ยมผืนผ้า 133"/>
          <p:cNvSpPr/>
          <p:nvPr/>
        </p:nvSpPr>
        <p:spPr>
          <a:xfrm>
            <a:off x="6204718" y="5308873"/>
            <a:ext cx="57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4069237" y="4939541"/>
            <a:ext cx="2815888" cy="1102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6" name="ตัวเชื่อมต่อหักมุม 135"/>
          <p:cNvCxnSpPr/>
          <p:nvPr/>
        </p:nvCxnSpPr>
        <p:spPr>
          <a:xfrm rot="5400000">
            <a:off x="6923959" y="4645931"/>
            <a:ext cx="739071" cy="731142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กล่องข้อความ 136"/>
          <p:cNvSpPr txBox="1"/>
          <p:nvPr/>
        </p:nvSpPr>
        <p:spPr>
          <a:xfrm>
            <a:off x="5196955" y="5624524"/>
            <a:ext cx="34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5501546" y="5594023"/>
            <a:ext cx="11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392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139" name="ตัวเชื่อมต่อตรง 138"/>
          <p:cNvCxnSpPr/>
          <p:nvPr/>
        </p:nvCxnSpPr>
        <p:spPr>
          <a:xfrm>
            <a:off x="7959917" y="3709980"/>
            <a:ext cx="0" cy="2539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กล่องข้อความ 139"/>
          <p:cNvSpPr txBox="1"/>
          <p:nvPr/>
        </p:nvSpPr>
        <p:spPr>
          <a:xfrm>
            <a:off x="8175894" y="3555800"/>
            <a:ext cx="88710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ร.ร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กล่องข้อความ 140"/>
          <p:cNvSpPr txBox="1"/>
          <p:nvPr/>
        </p:nvSpPr>
        <p:spPr>
          <a:xfrm>
            <a:off x="9044207" y="3735175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2" name="กล่องข้อความ 141"/>
          <p:cNvSpPr txBox="1"/>
          <p:nvPr/>
        </p:nvSpPr>
        <p:spPr>
          <a:xfrm>
            <a:off x="10210667" y="3745294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43" name="กล่องข้อความ 142"/>
          <p:cNvSpPr txBox="1"/>
          <p:nvPr/>
        </p:nvSpPr>
        <p:spPr>
          <a:xfrm>
            <a:off x="7731051" y="4210143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ที่อ่านนิตยสาร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4" name="สี่เหลี่ยมผืนผ้า 143"/>
          <p:cNvSpPr/>
          <p:nvPr/>
        </p:nvSpPr>
        <p:spPr>
          <a:xfrm>
            <a:off x="10426260" y="3722078"/>
            <a:ext cx="101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45" name="กล่องข้อความ 144"/>
          <p:cNvSpPr txBox="1"/>
          <p:nvPr/>
        </p:nvSpPr>
        <p:spPr>
          <a:xfrm>
            <a:off x="11050330" y="4240920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46" name="สี่เหลี่ยมผืนผ้า 145"/>
          <p:cNvSpPr/>
          <p:nvPr/>
        </p:nvSpPr>
        <p:spPr>
          <a:xfrm>
            <a:off x="11294453" y="4205606"/>
            <a:ext cx="76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%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 flipV="1">
            <a:off x="10314067" y="5366094"/>
            <a:ext cx="353100" cy="37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กล่องข้อความ 147"/>
              <p:cNvSpPr txBox="1"/>
              <p:nvPr/>
            </p:nvSpPr>
            <p:spPr>
              <a:xfrm>
                <a:off x="10020518" y="4924598"/>
                <a:ext cx="2700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2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148" name="กล่องข้อความ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518" y="4924598"/>
                <a:ext cx="270089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9091" t="-13208" r="-172727" b="-367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กล่องข้อความ 148"/>
          <p:cNvSpPr txBox="1"/>
          <p:nvPr/>
        </p:nvSpPr>
        <p:spPr>
          <a:xfrm>
            <a:off x="8089451" y="5024944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คน</a:t>
            </a:r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0" name="กล่องข้อความ 149"/>
          <p:cNvSpPr txBox="1"/>
          <p:nvPr/>
        </p:nvSpPr>
        <p:spPr>
          <a:xfrm>
            <a:off x="9217170" y="5055721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51" name="สี่เหลี่ยมผืนผ้า 150"/>
          <p:cNvSpPr/>
          <p:nvPr/>
        </p:nvSpPr>
        <p:spPr>
          <a:xfrm>
            <a:off x="9566675" y="5047570"/>
            <a:ext cx="55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52" name="สี่เหลี่ยมผืนผ้า 151"/>
          <p:cNvSpPr/>
          <p:nvPr/>
        </p:nvSpPr>
        <p:spPr>
          <a:xfrm>
            <a:off x="10276713" y="5016930"/>
            <a:ext cx="45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53" name="สี่เหลี่ยมผืนผ้า 152"/>
          <p:cNvSpPr/>
          <p:nvPr/>
        </p:nvSpPr>
        <p:spPr>
          <a:xfrm>
            <a:off x="10224933" y="5293930"/>
            <a:ext cx="57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54" name="สี่เหลี่ยมผืนผ้า 153"/>
          <p:cNvSpPr/>
          <p:nvPr/>
        </p:nvSpPr>
        <p:spPr>
          <a:xfrm>
            <a:off x="8089452" y="4924598"/>
            <a:ext cx="2815888" cy="1102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5" name="ตัวเชื่อมต่อหักมุม 154"/>
          <p:cNvCxnSpPr/>
          <p:nvPr/>
        </p:nvCxnSpPr>
        <p:spPr>
          <a:xfrm rot="5400000">
            <a:off x="10944174" y="4630988"/>
            <a:ext cx="739071" cy="731142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กล่องข้อความ 155"/>
          <p:cNvSpPr txBox="1"/>
          <p:nvPr/>
        </p:nvSpPr>
        <p:spPr>
          <a:xfrm>
            <a:off x="9217170" y="5609581"/>
            <a:ext cx="34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57" name="สี่เหลี่ยมผืนผ้า 156"/>
          <p:cNvSpPr/>
          <p:nvPr/>
        </p:nvSpPr>
        <p:spPr>
          <a:xfrm>
            <a:off x="9521761" y="5579080"/>
            <a:ext cx="11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380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159" name="ตัวเชื่อมต่อตรง 158"/>
          <p:cNvCxnSpPr/>
          <p:nvPr/>
        </p:nvCxnSpPr>
        <p:spPr>
          <a:xfrm>
            <a:off x="7946079" y="670140"/>
            <a:ext cx="0" cy="2539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กล่องข้อความ 159"/>
          <p:cNvSpPr txBox="1"/>
          <p:nvPr/>
        </p:nvSpPr>
        <p:spPr>
          <a:xfrm>
            <a:off x="8162056" y="515960"/>
            <a:ext cx="88710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ร.ร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1" name="กล่องข้อความ 160"/>
          <p:cNvSpPr txBox="1"/>
          <p:nvPr/>
        </p:nvSpPr>
        <p:spPr>
          <a:xfrm>
            <a:off x="9030369" y="695335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2" name="กล่องข้อความ 161"/>
          <p:cNvSpPr txBox="1"/>
          <p:nvPr/>
        </p:nvSpPr>
        <p:spPr>
          <a:xfrm>
            <a:off x="10196829" y="705454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63" name="กล่องข้อความ 162"/>
          <p:cNvSpPr txBox="1"/>
          <p:nvPr/>
        </p:nvSpPr>
        <p:spPr>
          <a:xfrm>
            <a:off x="7717213" y="1170303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ที่อ่านนิตยสาร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4" name="สี่เหลี่ยมผืนผ้า 163"/>
          <p:cNvSpPr/>
          <p:nvPr/>
        </p:nvSpPr>
        <p:spPr>
          <a:xfrm>
            <a:off x="10412422" y="682238"/>
            <a:ext cx="101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65" name="กล่องข้อความ 164"/>
          <p:cNvSpPr txBox="1"/>
          <p:nvPr/>
        </p:nvSpPr>
        <p:spPr>
          <a:xfrm>
            <a:off x="11036492" y="1201080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66" name="สี่เหลี่ยมผืนผ้า 165"/>
          <p:cNvSpPr/>
          <p:nvPr/>
        </p:nvSpPr>
        <p:spPr>
          <a:xfrm>
            <a:off x="11280615" y="1165766"/>
            <a:ext cx="76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98 %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167" name="ตัวเชื่อมต่อตรง 166"/>
          <p:cNvCxnSpPr/>
          <p:nvPr/>
        </p:nvCxnSpPr>
        <p:spPr>
          <a:xfrm flipV="1">
            <a:off x="10300229" y="2326254"/>
            <a:ext cx="353100" cy="37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กล่องข้อความ 167"/>
              <p:cNvSpPr txBox="1"/>
              <p:nvPr/>
            </p:nvSpPr>
            <p:spPr>
              <a:xfrm>
                <a:off x="10006680" y="1884758"/>
                <a:ext cx="2700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2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36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36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168" name="กล่องข้อความ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80" y="1884758"/>
                <a:ext cx="270089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9091" t="-12264" r="-172727" b="-367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กล่องข้อความ 168"/>
          <p:cNvSpPr txBox="1"/>
          <p:nvPr/>
        </p:nvSpPr>
        <p:spPr>
          <a:xfrm>
            <a:off x="8075613" y="1985104"/>
            <a:ext cx="1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คน</a:t>
            </a:r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0" name="กล่องข้อความ 169"/>
          <p:cNvSpPr txBox="1"/>
          <p:nvPr/>
        </p:nvSpPr>
        <p:spPr>
          <a:xfrm>
            <a:off x="9203332" y="2015881"/>
            <a:ext cx="4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71" name="สี่เหลี่ยมผืนผ้า 170"/>
          <p:cNvSpPr/>
          <p:nvPr/>
        </p:nvSpPr>
        <p:spPr>
          <a:xfrm>
            <a:off x="9552837" y="2007730"/>
            <a:ext cx="55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72" name="สี่เหลี่ยมผืนผ้า 171"/>
          <p:cNvSpPr/>
          <p:nvPr/>
        </p:nvSpPr>
        <p:spPr>
          <a:xfrm>
            <a:off x="10262875" y="1977090"/>
            <a:ext cx="45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73" name="สี่เหลี่ยมผืนผ้า 172"/>
          <p:cNvSpPr/>
          <p:nvPr/>
        </p:nvSpPr>
        <p:spPr>
          <a:xfrm>
            <a:off x="10211095" y="2254090"/>
            <a:ext cx="57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174" name="สี่เหลี่ยมผืนผ้า 173"/>
          <p:cNvSpPr/>
          <p:nvPr/>
        </p:nvSpPr>
        <p:spPr>
          <a:xfrm>
            <a:off x="8075614" y="1884758"/>
            <a:ext cx="2815888" cy="1102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75" name="ตัวเชื่อมต่อหักมุม 174"/>
          <p:cNvCxnSpPr/>
          <p:nvPr/>
        </p:nvCxnSpPr>
        <p:spPr>
          <a:xfrm rot="5400000">
            <a:off x="10930336" y="1591148"/>
            <a:ext cx="739071" cy="731142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กล่องข้อความ 175"/>
          <p:cNvSpPr txBox="1"/>
          <p:nvPr/>
        </p:nvSpPr>
        <p:spPr>
          <a:xfrm>
            <a:off x="9203332" y="2569741"/>
            <a:ext cx="34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77" name="สี่เหลี่ยมผืนผ้า 176"/>
          <p:cNvSpPr/>
          <p:nvPr/>
        </p:nvSpPr>
        <p:spPr>
          <a:xfrm>
            <a:off x="9507923" y="2539240"/>
            <a:ext cx="114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392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9" grpId="0"/>
      <p:bldP spid="35" grpId="0"/>
      <p:bldP spid="36" grpId="0"/>
      <p:bldP spid="37" grpId="0"/>
      <p:bldP spid="38" grpId="0"/>
      <p:bldP spid="44" grpId="0"/>
      <p:bldP spid="45" grpId="0" animBg="1"/>
      <p:bldP spid="50" grpId="0"/>
      <p:bldP spid="51" grpId="0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9" grpId="0"/>
      <p:bldP spid="130" grpId="0"/>
      <p:bldP spid="131" grpId="0"/>
      <p:bldP spid="132" grpId="0"/>
      <p:bldP spid="133" grpId="0"/>
      <p:bldP spid="134" grpId="0"/>
      <p:bldP spid="135" grpId="0" animBg="1"/>
      <p:bldP spid="137" grpId="0"/>
      <p:bldP spid="138" grpId="0"/>
      <p:bldP spid="140" grpId="0" animBg="1"/>
      <p:bldP spid="141" grpId="0"/>
      <p:bldP spid="142" grpId="0"/>
      <p:bldP spid="143" grpId="0"/>
      <p:bldP spid="144" grpId="0"/>
      <p:bldP spid="145" grpId="0"/>
      <p:bldP spid="146" grpId="0"/>
      <p:bldP spid="148" grpId="0"/>
      <p:bldP spid="149" grpId="0"/>
      <p:bldP spid="150" grpId="0"/>
      <p:bldP spid="151" grpId="0"/>
      <p:bldP spid="152" grpId="0"/>
      <p:bldP spid="153" grpId="0"/>
      <p:bldP spid="154" grpId="0" animBg="1"/>
      <p:bldP spid="156" grpId="0"/>
      <p:bldP spid="157" grpId="0"/>
      <p:bldP spid="160" grpId="0" animBg="1"/>
      <p:bldP spid="161" grpId="0"/>
      <p:bldP spid="162" grpId="0"/>
      <p:bldP spid="163" grpId="0"/>
      <p:bldP spid="164" grpId="0"/>
      <p:bldP spid="165" grpId="0"/>
      <p:bldP spid="166" grpId="0"/>
      <p:bldP spid="168" grpId="0"/>
      <p:bldP spid="169" grpId="0"/>
      <p:bldP spid="170" grpId="0"/>
      <p:bldP spid="171" grpId="0"/>
      <p:bldP spid="172" grpId="0"/>
      <p:bldP spid="173" grpId="0"/>
      <p:bldP spid="174" grpId="0" animBg="1"/>
      <p:bldP spid="176" grpId="0"/>
      <p:bldP spid="1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0" y="0"/>
            <a:ext cx="7620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9798" y="0"/>
            <a:ext cx="10454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ถ้ามีนักเรียนที่ตอบแบบสำรวจจากโรงเรียน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จากโรงเรียน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และจากโรงเรียน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จงเรียงลำดับประเภทของหนังสือที่ นักเรียนนิยมอ่านจากมากที่สุดไปน้อยที่สุด </a:t>
            </a:r>
            <a:endParaRPr lang="th-TH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2198" y="1589622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</a:t>
            </a:r>
            <a:endParaRPr lang="th-TH" sz="3200" dirty="0">
              <a:solidFill>
                <a:srgbClr val="FFFF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88993" y="1620400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en-US" b="1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 </a:t>
            </a:r>
            <a:r>
              <a:rPr lang="th-TH" b="1" dirty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endParaRPr lang="th-TH" dirty="0">
              <a:solidFill>
                <a:srgbClr val="FF66CC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82762" y="1620400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= </a:t>
            </a:r>
            <a:r>
              <a:rPr lang="en-US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300 </a:t>
            </a:r>
            <a:r>
              <a:rPr lang="th-TH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657295" y="1569660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 =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344653" y="1569660"/>
            <a:ext cx="25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= </a:t>
            </a:r>
            <a:r>
              <a:rPr lang="en-US" b="1" dirty="0" smtClean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500 </a:t>
            </a:r>
            <a:r>
              <a:rPr lang="th-TH" b="1" dirty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endParaRPr lang="th-TH" dirty="0">
              <a:solidFill>
                <a:srgbClr val="00CC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6856" y="2312897"/>
            <a:ext cx="2684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คนอ่านนิตยสารทั้งหมด  </a:t>
            </a:r>
            <a:endParaRPr lang="th-TH" dirty="0">
              <a:solidFill>
                <a:srgbClr val="66FF33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57580" y="2282120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791326" y="2312897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นิตยสาร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982762" y="2282120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316508" y="2303682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นิตยสาร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478203" y="2260558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811949" y="2282120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นิตยสาร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986468" y="2255264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320214" y="2276826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นิตยสาร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454065" y="2774562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cxnSp>
        <p:nvCxnSpPr>
          <p:cNvPr id="20" name="ตัวเชื่อมต่อตรง 19"/>
          <p:cNvCxnSpPr/>
          <p:nvPr/>
        </p:nvCxnSpPr>
        <p:spPr>
          <a:xfrm flipV="1">
            <a:off x="3528117" y="3095181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กล่องข้อความ 20"/>
              <p:cNvSpPr txBox="1"/>
              <p:nvPr/>
            </p:nvSpPr>
            <p:spPr>
              <a:xfrm>
                <a:off x="3234568" y="2677074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21" name="กล่องข้อความ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2677074"/>
                <a:ext cx="487729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7500" t="-13793" r="-6500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สี่เหลี่ยมผืนผ้า 22"/>
          <p:cNvSpPr/>
          <p:nvPr/>
        </p:nvSpPr>
        <p:spPr>
          <a:xfrm>
            <a:off x="2780724" y="2800046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</a:t>
            </a:r>
            <a:endParaRPr lang="th-TH" dirty="0">
              <a:solidFill>
                <a:srgbClr val="FF66CC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459974" y="2725750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414167" y="3022979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007047" y="2756527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flipV="1">
            <a:off x="5020352" y="3095181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กล่องข้อความ 35"/>
              <p:cNvSpPr txBox="1"/>
              <p:nvPr/>
            </p:nvSpPr>
            <p:spPr>
              <a:xfrm>
                <a:off x="4726803" y="2677074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36" name="กล่องข้อความ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03" y="2677074"/>
                <a:ext cx="487729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6250" t="-13793" r="-6625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สี่เหลี่ยมผืนผ้า 36"/>
          <p:cNvSpPr/>
          <p:nvPr/>
        </p:nvSpPr>
        <p:spPr>
          <a:xfrm>
            <a:off x="4272959" y="2800046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952209" y="2725750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83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4906402" y="3022979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5499282" y="2756527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41" name="ตัวเชื่อมต่อตรง 40"/>
          <p:cNvCxnSpPr/>
          <p:nvPr/>
        </p:nvCxnSpPr>
        <p:spPr>
          <a:xfrm flipV="1">
            <a:off x="6531542" y="3131252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กล่องข้อความ 41"/>
              <p:cNvSpPr txBox="1"/>
              <p:nvPr/>
            </p:nvSpPr>
            <p:spPr>
              <a:xfrm>
                <a:off x="6237993" y="2713145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42" name="กล่องข้อความ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93" y="2713145"/>
                <a:ext cx="48772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250" t="-13793" r="-6625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สี่เหลี่ยมผืนผ้า 42"/>
          <p:cNvSpPr/>
          <p:nvPr/>
        </p:nvSpPr>
        <p:spPr>
          <a:xfrm>
            <a:off x="5784149" y="2836117"/>
            <a:ext cx="61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6463399" y="2761821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6417592" y="3059050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7010472" y="2792598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47" name="ตัวเชื่อมต่อตรง 46"/>
          <p:cNvCxnSpPr/>
          <p:nvPr/>
        </p:nvCxnSpPr>
        <p:spPr>
          <a:xfrm flipV="1">
            <a:off x="8003559" y="3095181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กล่องข้อความ 47"/>
              <p:cNvSpPr txBox="1"/>
              <p:nvPr/>
            </p:nvSpPr>
            <p:spPr>
              <a:xfrm>
                <a:off x="7710010" y="2677074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48" name="กล่องข้อความ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010" y="2677074"/>
                <a:ext cx="487729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7500" t="-13793" r="-6500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สี่เหลี่ยมผืนผ้า 48"/>
          <p:cNvSpPr/>
          <p:nvPr/>
        </p:nvSpPr>
        <p:spPr>
          <a:xfrm>
            <a:off x="7256166" y="2800046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dirty="0">
              <a:solidFill>
                <a:srgbClr val="00CCFF"/>
              </a:solidFill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7935416" y="2725750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7889609" y="3022979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2469722" y="3394190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469721" y="3876544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83510" y="4563020"/>
            <a:ext cx="2684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b="1" dirty="0" err="1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อ่านนว</a:t>
            </a:r>
            <a:r>
              <a:rPr lang="th-TH" b="1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นิยายทั้งหมด  </a:t>
            </a:r>
            <a:endParaRPr lang="th-TH" dirty="0">
              <a:solidFill>
                <a:srgbClr val="66FF33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434234" y="4532243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767980" y="4563020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endParaRPr lang="th-TH" dirty="0"/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3959416" y="4532243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4293162" y="4553805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454857" y="4510681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5788603" y="4532243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endParaRPr lang="th-TH" dirty="0"/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6963122" y="4505387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7296868" y="4526949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2430719" y="5024685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cxnSp>
        <p:nvCxnSpPr>
          <p:cNvPr id="64" name="ตัวเชื่อมต่อตรง 63"/>
          <p:cNvCxnSpPr/>
          <p:nvPr/>
        </p:nvCxnSpPr>
        <p:spPr>
          <a:xfrm flipV="1">
            <a:off x="3504771" y="5345304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กล่องข้อความ 64"/>
              <p:cNvSpPr txBox="1"/>
              <p:nvPr/>
            </p:nvSpPr>
            <p:spPr>
              <a:xfrm>
                <a:off x="3211222" y="4927197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65" name="กล่องข้อความ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222" y="4927197"/>
                <a:ext cx="487729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7500" t="-13793" r="-6500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สี่เหลี่ยมผืนผ้า 65"/>
          <p:cNvSpPr/>
          <p:nvPr/>
        </p:nvSpPr>
        <p:spPr>
          <a:xfrm>
            <a:off x="2757378" y="5050169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</a:t>
            </a:r>
            <a:endParaRPr lang="th-TH" dirty="0">
              <a:solidFill>
                <a:srgbClr val="FF66CC"/>
              </a:solidFill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3436628" y="4975873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3390821" y="5273102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3983701" y="5006650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70" name="ตัวเชื่อมต่อตรง 69"/>
          <p:cNvCxnSpPr/>
          <p:nvPr/>
        </p:nvCxnSpPr>
        <p:spPr>
          <a:xfrm flipV="1">
            <a:off x="4997006" y="5345304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กล่องข้อความ 70"/>
              <p:cNvSpPr txBox="1"/>
              <p:nvPr/>
            </p:nvSpPr>
            <p:spPr>
              <a:xfrm>
                <a:off x="4703457" y="4927197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71" name="กล่องข้อความ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457" y="4927197"/>
                <a:ext cx="487729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7500" t="-13793" r="-6500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สี่เหลี่ยมผืนผ้า 71"/>
          <p:cNvSpPr/>
          <p:nvPr/>
        </p:nvSpPr>
        <p:spPr>
          <a:xfrm>
            <a:off x="4249613" y="5050169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4928863" y="4975873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4883056" y="5273102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5475936" y="5006650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76" name="ตัวเชื่อมต่อตรง 75"/>
          <p:cNvCxnSpPr/>
          <p:nvPr/>
        </p:nvCxnSpPr>
        <p:spPr>
          <a:xfrm flipV="1">
            <a:off x="6508196" y="5381375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กล่องข้อความ 76"/>
              <p:cNvSpPr txBox="1"/>
              <p:nvPr/>
            </p:nvSpPr>
            <p:spPr>
              <a:xfrm>
                <a:off x="6214647" y="4963268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77" name="กล่องข้อความ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47" y="4963268"/>
                <a:ext cx="487729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6250" t="-13793" r="-6625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สี่เหลี่ยมผืนผ้า 77"/>
          <p:cNvSpPr/>
          <p:nvPr/>
        </p:nvSpPr>
        <p:spPr>
          <a:xfrm>
            <a:off x="5760803" y="5086240"/>
            <a:ext cx="61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6440053" y="5011944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6394246" y="5309173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6987126" y="5042721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82" name="ตัวเชื่อมต่อตรง 81"/>
          <p:cNvCxnSpPr/>
          <p:nvPr/>
        </p:nvCxnSpPr>
        <p:spPr>
          <a:xfrm flipV="1">
            <a:off x="7980213" y="5345304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กล่องข้อความ 82"/>
              <p:cNvSpPr txBox="1"/>
              <p:nvPr/>
            </p:nvSpPr>
            <p:spPr>
              <a:xfrm>
                <a:off x="7686664" y="4927197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83" name="กล่องข้อความ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64" y="4927197"/>
                <a:ext cx="487729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7500" t="-13793" r="-6500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สี่เหลี่ยมผืนผ้า 83"/>
          <p:cNvSpPr/>
          <p:nvPr/>
        </p:nvSpPr>
        <p:spPr>
          <a:xfrm>
            <a:off x="7232820" y="5050169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dirty="0">
              <a:solidFill>
                <a:srgbClr val="00CCFF"/>
              </a:solidFill>
            </a:endParaRPr>
          </a:p>
        </p:txBody>
      </p:sp>
      <p:sp>
        <p:nvSpPr>
          <p:cNvPr id="85" name="สี่เหลี่ยมผืนผ้า 84"/>
          <p:cNvSpPr/>
          <p:nvPr/>
        </p:nvSpPr>
        <p:spPr>
          <a:xfrm>
            <a:off x="7912070" y="4975873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6" name="สี่เหลี่ยมผืนผ้า 85"/>
          <p:cNvSpPr/>
          <p:nvPr/>
        </p:nvSpPr>
        <p:spPr>
          <a:xfrm>
            <a:off x="7866263" y="5273102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2446376" y="5644313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2462033" y="6263941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9391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8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32083" y="3286311"/>
            <a:ext cx="2684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คนอ่านอื่นๆทั้งหมด  </a:t>
            </a:r>
            <a:endParaRPr lang="th-TH" dirty="0">
              <a:solidFill>
                <a:srgbClr val="66FF33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82807" y="3255534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16553" y="3286311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407989" y="3255534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41735" y="3277096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925323" y="3224617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237176" y="3255534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411695" y="3228678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745441" y="3250240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 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79292" y="3747976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V="1">
            <a:off x="3953344" y="4068595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กล่องข้อความ 13"/>
              <p:cNvSpPr txBox="1"/>
              <p:nvPr/>
            </p:nvSpPr>
            <p:spPr>
              <a:xfrm>
                <a:off x="3659795" y="3650488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14" name="กล่องข้อความ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795" y="3650488"/>
                <a:ext cx="487729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250" t="-13793" r="-6625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สี่เหลี่ยมผืนผ้า 14"/>
          <p:cNvSpPr/>
          <p:nvPr/>
        </p:nvSpPr>
        <p:spPr>
          <a:xfrm>
            <a:off x="3205951" y="3773460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</a:t>
            </a:r>
            <a:endParaRPr lang="th-TH" dirty="0">
              <a:solidFill>
                <a:srgbClr val="FF66CC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885201" y="3699164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839394" y="3996393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432274" y="3729941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19" name="ตัวเชื่อมต่อตรง 18"/>
          <p:cNvCxnSpPr/>
          <p:nvPr/>
        </p:nvCxnSpPr>
        <p:spPr>
          <a:xfrm flipV="1">
            <a:off x="5445579" y="4068595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กล่องข้อความ 19"/>
              <p:cNvSpPr txBox="1"/>
              <p:nvPr/>
            </p:nvSpPr>
            <p:spPr>
              <a:xfrm>
                <a:off x="5152030" y="3650488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20" name="กล่องข้อความ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30" y="3650488"/>
                <a:ext cx="487729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6250" t="-13793" r="-6625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สี่เหลี่ยมผืนผ้า 20"/>
          <p:cNvSpPr/>
          <p:nvPr/>
        </p:nvSpPr>
        <p:spPr>
          <a:xfrm>
            <a:off x="4698186" y="3773460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377436" y="3699164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331629" y="3996393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924509" y="3729941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25" name="ตัวเชื่อมต่อตรง 24"/>
          <p:cNvCxnSpPr/>
          <p:nvPr/>
        </p:nvCxnSpPr>
        <p:spPr>
          <a:xfrm flipV="1">
            <a:off x="6956769" y="4104666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กล่องข้อความ 25"/>
              <p:cNvSpPr txBox="1"/>
              <p:nvPr/>
            </p:nvSpPr>
            <p:spPr>
              <a:xfrm>
                <a:off x="6663220" y="3686559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26" name="กล่องข้อความ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20" y="3686559"/>
                <a:ext cx="48772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250" t="-13793" r="-6625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สี่เหลี่ยมผืนผ้า 26"/>
          <p:cNvSpPr/>
          <p:nvPr/>
        </p:nvSpPr>
        <p:spPr>
          <a:xfrm>
            <a:off x="6209376" y="3809531"/>
            <a:ext cx="61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888626" y="3735235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842819" y="4032464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435699" y="3766012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/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flipV="1">
            <a:off x="8428786" y="4068595"/>
            <a:ext cx="331476" cy="2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กล่องข้อความ 31"/>
              <p:cNvSpPr txBox="1"/>
              <p:nvPr/>
            </p:nvSpPr>
            <p:spPr>
              <a:xfrm>
                <a:off x="8135237" y="3650488"/>
                <a:ext cx="48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th-TH" sz="4000" dirty="0" smtClean="0">
                    <a:solidFill>
                      <a:schemeClr val="bg1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 </a:t>
                </a:r>
                <a:endParaRPr lang="th-TH" sz="4000" dirty="0">
                  <a:solidFill>
                    <a:schemeClr val="bg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endParaRPr>
              </a:p>
            </p:txBody>
          </p:sp>
        </mc:Choice>
        <mc:Fallback>
          <p:sp>
            <p:nvSpPr>
              <p:cNvPr id="32" name="กล่องข้อความ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237" y="3650488"/>
                <a:ext cx="487729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7500" t="-13793" r="-65000" b="-3793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สี่เหลี่ยมผืนผ้า 32"/>
          <p:cNvSpPr/>
          <p:nvPr/>
        </p:nvSpPr>
        <p:spPr>
          <a:xfrm>
            <a:off x="7681393" y="3773460"/>
            <a:ext cx="100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solidFill>
                  <a:srgbClr val="00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dirty="0">
              <a:solidFill>
                <a:srgbClr val="00CCFF"/>
              </a:solidFill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8360643" y="3699164"/>
            <a:ext cx="8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8314836" y="3996393"/>
            <a:ext cx="1031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894949" y="4367604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2910606" y="4987232"/>
            <a:ext cx="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6563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365760" y="188467"/>
            <a:ext cx="21242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สถิติ</a:t>
            </a:r>
            <a:endParaRPr lang="th-TH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771335" y="1217965"/>
            <a:ext cx="83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กระบวนการของการรวบรวม นำเสนอ วิเคราะห์ และตีความข้อมูล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0" y="1864296"/>
            <a:ext cx="2968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ข้อมูล</a:t>
            </a:r>
            <a:endParaRPr lang="th-TH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427873" y="3339435"/>
            <a:ext cx="3664634" cy="646331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จำแนกตามการเก็บรวบรวม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456005" y="5376107"/>
            <a:ext cx="2553287" cy="646331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จำแนกตามลักษณะ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970671" y="3187735"/>
            <a:ext cx="457202" cy="2636045"/>
            <a:chOff x="970671" y="3187735"/>
            <a:chExt cx="457202" cy="2636045"/>
          </a:xfrm>
        </p:grpSpPr>
        <p:cxnSp>
          <p:nvCxnSpPr>
            <p:cNvPr id="14" name="ตัวเชื่อมต่อตรง 13"/>
            <p:cNvCxnSpPr/>
            <p:nvPr/>
          </p:nvCxnSpPr>
          <p:spPr>
            <a:xfrm>
              <a:off x="970671" y="3187735"/>
              <a:ext cx="0" cy="263604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ลูกศรเชื่อมต่อแบบตรง 19"/>
            <p:cNvCxnSpPr>
              <a:endCxn id="10" idx="1"/>
            </p:cNvCxnSpPr>
            <p:nvPr/>
          </p:nvCxnSpPr>
          <p:spPr>
            <a:xfrm flipV="1">
              <a:off x="970672" y="3662601"/>
              <a:ext cx="457201" cy="159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/>
            <p:cNvCxnSpPr/>
            <p:nvPr/>
          </p:nvCxnSpPr>
          <p:spPr>
            <a:xfrm flipV="1">
              <a:off x="970671" y="5810367"/>
              <a:ext cx="457201" cy="159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กลุ่ม 35"/>
          <p:cNvGrpSpPr/>
          <p:nvPr/>
        </p:nvGrpSpPr>
        <p:grpSpPr>
          <a:xfrm>
            <a:off x="5205047" y="3102001"/>
            <a:ext cx="590844" cy="1121197"/>
            <a:chOff x="5205047" y="3102001"/>
            <a:chExt cx="590844" cy="1121197"/>
          </a:xfrm>
        </p:grpSpPr>
        <p:cxnSp>
          <p:nvCxnSpPr>
            <p:cNvPr id="26" name="ตัวเชื่อมต่อตรง 25"/>
            <p:cNvCxnSpPr/>
            <p:nvPr/>
          </p:nvCxnSpPr>
          <p:spPr>
            <a:xfrm>
              <a:off x="5205047" y="3662600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>
              <a:off x="5500469" y="3102001"/>
              <a:ext cx="0" cy="112119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>
              <a:off x="5500469" y="3102001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/>
            <p:cNvCxnSpPr/>
            <p:nvPr/>
          </p:nvCxnSpPr>
          <p:spPr>
            <a:xfrm>
              <a:off x="5500469" y="4218348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สี่เหลี่ยมผืนผ้า 31"/>
          <p:cNvSpPr/>
          <p:nvPr/>
        </p:nvSpPr>
        <p:spPr>
          <a:xfrm>
            <a:off x="5908432" y="2778835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ปฐมภูมิ</a:t>
            </a:r>
            <a:endParaRPr lang="th-TH" sz="3600" dirty="0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5908432" y="3985766"/>
            <a:ext cx="111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ทุติยภูมิ</a:t>
            </a:r>
            <a:endParaRPr lang="th-TH" sz="3600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7091071" y="2879203"/>
            <a:ext cx="466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(หาข้อมูลเอง </a:t>
            </a:r>
            <a:r>
              <a:rPr lang="en-US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 แบบสอบถาม สังเกต) </a:t>
            </a:r>
            <a:endParaRPr lang="th-TH" dirty="0">
              <a:solidFill>
                <a:srgbClr val="66FF33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091071" y="4047321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(คนอื่นหาข้อมูลไว้แล้ว) </a:t>
            </a:r>
            <a:endParaRPr lang="th-TH" dirty="0">
              <a:solidFill>
                <a:srgbClr val="66FF33"/>
              </a:solidFill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4142933" y="5025748"/>
            <a:ext cx="590844" cy="1121197"/>
            <a:chOff x="5205047" y="3102001"/>
            <a:chExt cx="590844" cy="1121197"/>
          </a:xfrm>
        </p:grpSpPr>
        <p:cxnSp>
          <p:nvCxnSpPr>
            <p:cNvPr id="38" name="ตัวเชื่อมต่อตรง 37"/>
            <p:cNvCxnSpPr/>
            <p:nvPr/>
          </p:nvCxnSpPr>
          <p:spPr>
            <a:xfrm>
              <a:off x="5205047" y="3662600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/>
            <p:cNvCxnSpPr/>
            <p:nvPr/>
          </p:nvCxnSpPr>
          <p:spPr>
            <a:xfrm>
              <a:off x="5500469" y="3102001"/>
              <a:ext cx="0" cy="112119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>
              <a:off x="5500469" y="3102001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/>
            <p:cNvCxnSpPr/>
            <p:nvPr/>
          </p:nvCxnSpPr>
          <p:spPr>
            <a:xfrm>
              <a:off x="5500469" y="4218348"/>
              <a:ext cx="2954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สี่เหลี่ยมผืนผ้า 41"/>
          <p:cNvSpPr/>
          <p:nvPr/>
        </p:nvSpPr>
        <p:spPr>
          <a:xfrm>
            <a:off x="4766142" y="4742628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เชิงคุณภาพ</a:t>
            </a:r>
            <a:endParaRPr lang="th-TH" sz="3600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4766142" y="5858975"/>
            <a:ext cx="1515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เชิงปริมาณ</a:t>
            </a:r>
            <a:endParaRPr lang="th-TH" sz="3600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6278883" y="4804182"/>
            <a:ext cx="465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(บอกโดยใช้คุณสมบัติ เช่น เพศ อาชีพ เชื้อชาติ) </a:t>
            </a:r>
            <a:endParaRPr lang="th-TH" dirty="0">
              <a:solidFill>
                <a:srgbClr val="FF66CC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6334200" y="5949559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(แสดงถึงจำนวนมากน้อยของข้อมูล)</a:t>
            </a:r>
            <a:endParaRPr lang="th-TH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2" grpId="0" animBg="1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64233" y="618979"/>
            <a:ext cx="1116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ในการสอบย่อยวิชาคณิตศาสตร์ ซึ่งมีคะแนนเต็ม 10 คะแนน และมีนักเรียนเข้าสอบ 6 คน โดยสอบได้คะแนนดังตาราง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66667"/>
              </p:ext>
            </p:extLst>
          </p:nvPr>
        </p:nvGraphicFramePr>
        <p:xfrm>
          <a:off x="1680308" y="2013894"/>
          <a:ext cx="813599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636"/>
                <a:gridCol w="739636"/>
                <a:gridCol w="739636"/>
                <a:gridCol w="739636"/>
                <a:gridCol w="739636"/>
                <a:gridCol w="739636"/>
                <a:gridCol w="739636"/>
                <a:gridCol w="739636"/>
                <a:gridCol w="739636"/>
                <a:gridCol w="739636"/>
                <a:gridCol w="739636"/>
              </a:tblGrid>
              <a:tr h="51816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25027"/>
              </p:ext>
            </p:extLst>
          </p:nvPr>
        </p:nvGraphicFramePr>
        <p:xfrm>
          <a:off x="1347718" y="2274040"/>
          <a:ext cx="970045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129"/>
                <a:gridCol w="743030"/>
                <a:gridCol w="743030"/>
                <a:gridCol w="743030"/>
                <a:gridCol w="743030"/>
                <a:gridCol w="743030"/>
                <a:gridCol w="743030"/>
                <a:gridCol w="743030"/>
                <a:gridCol w="743030"/>
                <a:gridCol w="743030"/>
                <a:gridCol w="743030"/>
                <a:gridCol w="743030"/>
              </a:tblGrid>
              <a:tr h="5686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5686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r>
                        <a:rPr lang="en-US" sz="3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3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r>
                        <a:rPr lang="en-US" sz="3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8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0" y="-267286"/>
            <a:ext cx="490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การวิเคราะห์ข้อมูล</a:t>
            </a:r>
            <a:endParaRPr lang="th-TH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6424" y="1056153"/>
            <a:ext cx="4474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การแจกแจงความถี่ของข้อมูล</a:t>
            </a:r>
            <a:endParaRPr lang="th-TH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78643"/>
              </p:ext>
            </p:extLst>
          </p:nvPr>
        </p:nvGraphicFramePr>
        <p:xfrm>
          <a:off x="1533380" y="1994871"/>
          <a:ext cx="460013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67"/>
                <a:gridCol w="1852370"/>
              </a:tblGrid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คะแนนวิชาคณิตศาสตร์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8585981" y="825321"/>
            <a:ext cx="35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อันตรภาคชั้น </a:t>
            </a:r>
            <a:r>
              <a:rPr lang="en-US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= </a:t>
            </a:r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ช่วงคะแนน</a:t>
            </a:r>
            <a:endParaRPr lang="th-TH" sz="3200" b="1" dirty="0">
              <a:solidFill>
                <a:srgbClr val="FFFF0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452337" y="240546"/>
            <a:ext cx="198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Note</a:t>
            </a:r>
            <a:endParaRPr lang="th-TH" sz="3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869095" y="2521180"/>
            <a:ext cx="764287" cy="3530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635305" y="6242181"/>
            <a:ext cx="112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= 50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117060" y="1410096"/>
            <a:ext cx="392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ผลบวกของความถี่ </a:t>
            </a:r>
            <a:r>
              <a:rPr lang="en-US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= </a:t>
            </a:r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จำนวนข้อมูล</a:t>
            </a:r>
            <a:endParaRPr lang="th-TH" sz="3200" b="1" dirty="0">
              <a:solidFill>
                <a:srgbClr val="FFFF0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30726" y="2596712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967208" y="3065627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967208" y="3624795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946107" y="4083697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929361" y="4623065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946107" y="5133781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967208" y="5653342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8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 animBg="1"/>
      <p:bldP spid="11" grpId="0"/>
      <p:bldP spid="12" grpId="0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0" y="-267286"/>
            <a:ext cx="490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การวิเคราะห์ข้อมูล</a:t>
            </a:r>
            <a:endParaRPr lang="th-TH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6424" y="1056153"/>
            <a:ext cx="4474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การแจกแจงความถี่ของข้อมูล</a:t>
            </a:r>
            <a:endParaRPr lang="th-TH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92378"/>
              </p:ext>
            </p:extLst>
          </p:nvPr>
        </p:nvGraphicFramePr>
        <p:xfrm>
          <a:off x="1533380" y="1994871"/>
          <a:ext cx="460013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67"/>
                <a:gridCol w="1852370"/>
              </a:tblGrid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คะแนนวิชาคณิตศาสตร์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– 39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 – 49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 – 59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69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79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– 89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 – 99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8585981" y="825321"/>
            <a:ext cx="35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อันตรภาคชั้น </a:t>
            </a:r>
            <a:r>
              <a:rPr lang="en-US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= </a:t>
            </a:r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ช่วงคะแนน</a:t>
            </a:r>
            <a:endParaRPr lang="th-TH" sz="3200" b="1" dirty="0">
              <a:solidFill>
                <a:srgbClr val="FFFF0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452337" y="240546"/>
            <a:ext cx="198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Note</a:t>
            </a:r>
            <a:endParaRPr lang="th-TH" sz="3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815867" y="2528310"/>
            <a:ext cx="764287" cy="3530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635305" y="6242181"/>
            <a:ext cx="112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= 60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117060" y="1410096"/>
            <a:ext cx="392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ผลบวกของความถี่ </a:t>
            </a:r>
            <a:r>
              <a:rPr lang="en-US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= </a:t>
            </a:r>
            <a:r>
              <a:rPr lang="th-TH" sz="32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จำนวนข้อมูล</a:t>
            </a:r>
            <a:endParaRPr lang="th-TH" sz="3200" b="1" dirty="0">
              <a:solidFill>
                <a:srgbClr val="FFFF0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16658" y="2570514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930726" y="3087478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930726" y="3646646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909625" y="4105548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892879" y="4644916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909625" y="5155632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930726" y="5675193"/>
            <a:ext cx="610265" cy="37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2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 animBg="1"/>
      <p:bldP spid="11" grpId="0"/>
      <p:bldP spid="12" grpId="0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09957"/>
              </p:ext>
            </p:extLst>
          </p:nvPr>
        </p:nvGraphicFramePr>
        <p:xfrm>
          <a:off x="1274072" y="1462608"/>
          <a:ext cx="460013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67"/>
                <a:gridCol w="1852370"/>
              </a:tblGrid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คะแนนวิชาคณิตศาสตร์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– 39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 – 49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 – 59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69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79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– 89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92228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 – 99 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646894" y="2561101"/>
            <a:ext cx="9280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การวิเคราะห์และนำเสนอข้อมูลเชิงคุณภาพด้วย</a:t>
            </a:r>
            <a:b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ตารางแจกแจงความถี่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88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2393</Words>
  <Application>Microsoft Office PowerPoint</Application>
  <PresentationFormat>แบบจอกว้าง</PresentationFormat>
  <Paragraphs>785</Paragraphs>
  <Slides>38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7" baseType="lpstr">
      <vt:lpstr>Angsana New</vt:lpstr>
      <vt:lpstr>Arial</vt:lpstr>
      <vt:lpstr>Calibri</vt:lpstr>
      <vt:lpstr>Calibri Light</vt:lpstr>
      <vt:lpstr>Cambria Math</vt:lpstr>
      <vt:lpstr>Cordia New</vt:lpstr>
      <vt:lpstr>TH Mali Grade 6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ASUS_NB</dc:creator>
  <cp:lastModifiedBy>ASUS_NB</cp:lastModifiedBy>
  <cp:revision>77</cp:revision>
  <dcterms:created xsi:type="dcterms:W3CDTF">2020-12-06T14:56:16Z</dcterms:created>
  <dcterms:modified xsi:type="dcterms:W3CDTF">2020-12-28T08:48:27Z</dcterms:modified>
</cp:coreProperties>
</file>